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Override PartName="/ppt/metadata" ContentType="application/binary"/>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5"/>
  </p:notesMasterIdLst>
  <p:sldIdLst>
    <p:sldId id="346" r:id="rId2"/>
    <p:sldId id="442" r:id="rId3"/>
    <p:sldId id="261" r:id="rId4"/>
    <p:sldId id="413" r:id="rId5"/>
    <p:sldId id="270" r:id="rId6"/>
    <p:sldId id="384" r:id="rId7"/>
    <p:sldId id="432" r:id="rId8"/>
    <p:sldId id="441" r:id="rId9"/>
    <p:sldId id="443" r:id="rId10"/>
    <p:sldId id="399" r:id="rId11"/>
    <p:sldId id="391" r:id="rId12"/>
    <p:sldId id="392" r:id="rId13"/>
    <p:sldId id="393" r:id="rId14"/>
    <p:sldId id="394" r:id="rId15"/>
    <p:sldId id="396" r:id="rId16"/>
    <p:sldId id="400" r:id="rId17"/>
    <p:sldId id="401" r:id="rId18"/>
    <p:sldId id="402" r:id="rId19"/>
    <p:sldId id="397" r:id="rId20"/>
    <p:sldId id="385" r:id="rId21"/>
    <p:sldId id="398" r:id="rId22"/>
    <p:sldId id="382" r:id="rId23"/>
    <p:sldId id="433" r:id="rId24"/>
    <p:sldId id="386" r:id="rId25"/>
    <p:sldId id="387" r:id="rId26"/>
    <p:sldId id="388" r:id="rId27"/>
    <p:sldId id="403" r:id="rId28"/>
    <p:sldId id="404" r:id="rId29"/>
    <p:sldId id="405" r:id="rId30"/>
    <p:sldId id="406" r:id="rId31"/>
    <p:sldId id="407" r:id="rId32"/>
    <p:sldId id="408" r:id="rId33"/>
    <p:sldId id="435" r:id="rId34"/>
    <p:sldId id="436" r:id="rId35"/>
    <p:sldId id="437" r:id="rId36"/>
    <p:sldId id="438" r:id="rId37"/>
    <p:sldId id="418" r:id="rId38"/>
    <p:sldId id="419" r:id="rId39"/>
    <p:sldId id="439" r:id="rId40"/>
    <p:sldId id="421" r:id="rId41"/>
    <p:sldId id="422" r:id="rId42"/>
    <p:sldId id="423" r:id="rId43"/>
    <p:sldId id="434" r:id="rId44"/>
    <p:sldId id="431" r:id="rId45"/>
    <p:sldId id="415" r:id="rId46"/>
    <p:sldId id="416" r:id="rId47"/>
    <p:sldId id="417" r:id="rId48"/>
    <p:sldId id="381" r:id="rId49"/>
    <p:sldId id="424" r:id="rId50"/>
    <p:sldId id="425" r:id="rId51"/>
    <p:sldId id="383" r:id="rId52"/>
    <p:sldId id="426" r:id="rId53"/>
    <p:sldId id="428" r:id="rId54"/>
    <p:sldId id="429" r:id="rId55"/>
    <p:sldId id="430" r:id="rId56"/>
    <p:sldId id="444" r:id="rId57"/>
    <p:sldId id="257" r:id="rId58"/>
    <p:sldId id="258" r:id="rId59"/>
    <p:sldId id="259" r:id="rId60"/>
    <p:sldId id="260" r:id="rId61"/>
    <p:sldId id="445" r:id="rId62"/>
    <p:sldId id="446" r:id="rId63"/>
    <p:sldId id="272" r:id="rId64"/>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79" roundtripDataSignature="AMtx7mhxcjqx/t5aPxx82RoChaa4UD+IxQ=="/>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cott Wilhelm" initials="SW" lastIdx="33" clrIdx="0">
    <p:extLst>
      <p:ext uri="{19B8F6BF-5375-455C-9EA6-DF929625EA0E}">
        <p15:presenceInfo xmlns:p15="http://schemas.microsoft.com/office/powerpoint/2012/main" userId="3d5955112a2ed8eb" providerId="Windows Live"/>
      </p:ext>
    </p:extLst>
  </p:cmAuthor>
  <p:cmAuthor id="2" name="Arora, Shalini" initials="AS" lastIdx="7" clrIdx="1">
    <p:extLst>
      <p:ext uri="{19B8F6BF-5375-455C-9EA6-DF929625EA0E}">
        <p15:presenceInfo xmlns:p15="http://schemas.microsoft.com/office/powerpoint/2012/main" userId="S-1-5-21-2250110424-2442967196-2465209428-1243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3864"/>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A492D6-8341-4204-B985-F405BB6C18C9}" v="3" dt="2024-04-07T18:56:54.7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404" autoAdjust="0"/>
    <p:restoredTop sz="81013" autoAdjust="0"/>
  </p:normalViewPr>
  <p:slideViewPr>
    <p:cSldViewPr snapToGrid="0">
      <p:cViewPr varScale="1">
        <p:scale>
          <a:sx n="48" d="100"/>
          <a:sy n="48" d="100"/>
        </p:scale>
        <p:origin x="496" y="36"/>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84" Type="http://schemas.openxmlformats.org/officeDocument/2006/relationships/tableStyles" Target="tableStyles.xml"/><Relationship Id="rId89"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79" Type="http://customschemas.google.com/relationships/presentationmetadata" Target="metadata"/><Relationship Id="rId87" Type="http://schemas.openxmlformats.org/officeDocument/2006/relationships/customXml" Target="../customXml/item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80" Type="http://schemas.openxmlformats.org/officeDocument/2006/relationships/commentAuthors" Target="commentAuthors.xml"/><Relationship Id="rId85"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83" Type="http://schemas.openxmlformats.org/officeDocument/2006/relationships/theme" Target="theme/theme1.xml"/><Relationship Id="rId88"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81" Type="http://schemas.openxmlformats.org/officeDocument/2006/relationships/presProps" Target="presProps.xml"/><Relationship Id="rId86"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rbra Miller" userId="f52220c8-dac8-45e5-95e8-4a75584f74dd" providerId="ADAL" clId="{50A492D6-8341-4204-B985-F405BB6C18C9}"/>
    <pc:docChg chg="custSel addSld modSld">
      <pc:chgData name="Barbra Miller" userId="f52220c8-dac8-45e5-95e8-4a75584f74dd" providerId="ADAL" clId="{50A492D6-8341-4204-B985-F405BB6C18C9}" dt="2024-04-01T14:38:52.253" v="5" actId="21"/>
      <pc:docMkLst>
        <pc:docMk/>
      </pc:docMkLst>
      <pc:sldChg chg="addSp modSp mod chgLayout">
        <pc:chgData name="Barbra Miller" userId="f52220c8-dac8-45e5-95e8-4a75584f74dd" providerId="ADAL" clId="{50A492D6-8341-4204-B985-F405BB6C18C9}" dt="2024-04-01T14:38:44.227" v="3" actId="700"/>
        <pc:sldMkLst>
          <pc:docMk/>
          <pc:sldMk cId="1929851599" sldId="272"/>
        </pc:sldMkLst>
        <pc:spChg chg="add mod ord">
          <ac:chgData name="Barbra Miller" userId="f52220c8-dac8-45e5-95e8-4a75584f74dd" providerId="ADAL" clId="{50A492D6-8341-4204-B985-F405BB6C18C9}" dt="2024-04-01T14:38:44.227" v="3" actId="700"/>
          <ac:spMkLst>
            <pc:docMk/>
            <pc:sldMk cId="1929851599" sldId="272"/>
            <ac:spMk id="2" creationId="{33B361B8-C9FE-8E37-2C39-66045E8A59BB}"/>
          </ac:spMkLst>
        </pc:spChg>
        <pc:picChg chg="mod">
          <ac:chgData name="Barbra Miller" userId="f52220c8-dac8-45e5-95e8-4a75584f74dd" providerId="ADAL" clId="{50A492D6-8341-4204-B985-F405BB6C18C9}" dt="2024-04-01T14:38:33.779" v="2" actId="1076"/>
          <ac:picMkLst>
            <pc:docMk/>
            <pc:sldMk cId="1929851599" sldId="272"/>
            <ac:picMk id="4" creationId="{341EC9C4-1995-4521-B68E-D864F0F98548}"/>
          </ac:picMkLst>
        </pc:picChg>
      </pc:sldChg>
      <pc:sldChg chg="delSp new mod">
        <pc:chgData name="Barbra Miller" userId="f52220c8-dac8-45e5-95e8-4a75584f74dd" providerId="ADAL" clId="{50A492D6-8341-4204-B985-F405BB6C18C9}" dt="2024-04-01T14:38:52.253" v="5" actId="21"/>
        <pc:sldMkLst>
          <pc:docMk/>
          <pc:sldMk cId="2867854689" sldId="444"/>
        </pc:sldMkLst>
        <pc:spChg chg="del">
          <ac:chgData name="Barbra Miller" userId="f52220c8-dac8-45e5-95e8-4a75584f74dd" providerId="ADAL" clId="{50A492D6-8341-4204-B985-F405BB6C18C9}" dt="2024-04-01T14:38:52.253" v="5" actId="21"/>
          <ac:spMkLst>
            <pc:docMk/>
            <pc:sldMk cId="2867854689" sldId="444"/>
            <ac:spMk id="2" creationId="{EFE8668B-D4F8-ACFE-EC03-5D1746D2C402}"/>
          </ac:spMkLst>
        </pc:spChg>
      </pc:sldChg>
    </pc:docChg>
  </pc:docChgLst>
  <pc:docChgLst>
    <pc:chgData name="Miller, Barbra" userId="f52220c8-dac8-45e5-95e8-4a75584f74dd" providerId="ADAL" clId="{50A492D6-8341-4204-B985-F405BB6C18C9}"/>
    <pc:docChg chg="undo custSel addSld modSld sldOrd">
      <pc:chgData name="Miller, Barbra" userId="f52220c8-dac8-45e5-95e8-4a75584f74dd" providerId="ADAL" clId="{50A492D6-8341-4204-B985-F405BB6C18C9}" dt="2024-04-07T18:57:42.287" v="2688" actId="255"/>
      <pc:docMkLst>
        <pc:docMk/>
      </pc:docMkLst>
      <pc:sldChg chg="modSp mod">
        <pc:chgData name="Miller, Barbra" userId="f52220c8-dac8-45e5-95e8-4a75584f74dd" providerId="ADAL" clId="{50A492D6-8341-4204-B985-F405BB6C18C9}" dt="2024-04-07T18:52:10.337" v="2541" actId="27636"/>
        <pc:sldMkLst>
          <pc:docMk/>
          <pc:sldMk cId="0" sldId="257"/>
        </pc:sldMkLst>
        <pc:spChg chg="mod">
          <ac:chgData name="Miller, Barbra" userId="f52220c8-dac8-45e5-95e8-4a75584f74dd" providerId="ADAL" clId="{50A492D6-8341-4204-B985-F405BB6C18C9}" dt="2024-04-07T18:52:10.337" v="2541" actId="27636"/>
          <ac:spMkLst>
            <pc:docMk/>
            <pc:sldMk cId="0" sldId="257"/>
            <ac:spMk id="4" creationId="{00000000-0000-0000-0000-000000000000}"/>
          </ac:spMkLst>
        </pc:spChg>
      </pc:sldChg>
      <pc:sldChg chg="modSp mod">
        <pc:chgData name="Miller, Barbra" userId="f52220c8-dac8-45e5-95e8-4a75584f74dd" providerId="ADAL" clId="{50A492D6-8341-4204-B985-F405BB6C18C9}" dt="2024-04-07T18:52:10.354" v="2542" actId="27636"/>
        <pc:sldMkLst>
          <pc:docMk/>
          <pc:sldMk cId="0" sldId="258"/>
        </pc:sldMkLst>
        <pc:spChg chg="mod">
          <ac:chgData name="Miller, Barbra" userId="f52220c8-dac8-45e5-95e8-4a75584f74dd" providerId="ADAL" clId="{50A492D6-8341-4204-B985-F405BB6C18C9}" dt="2024-04-07T18:52:10.354" v="2542" actId="27636"/>
          <ac:spMkLst>
            <pc:docMk/>
            <pc:sldMk cId="0" sldId="258"/>
            <ac:spMk id="4" creationId="{00000000-0000-0000-0000-000000000000}"/>
          </ac:spMkLst>
        </pc:spChg>
      </pc:sldChg>
      <pc:sldChg chg="modSp mod">
        <pc:chgData name="Miller, Barbra" userId="f52220c8-dac8-45e5-95e8-4a75584f74dd" providerId="ADAL" clId="{50A492D6-8341-4204-B985-F405BB6C18C9}" dt="2024-04-07T18:52:10.363" v="2543" actId="27636"/>
        <pc:sldMkLst>
          <pc:docMk/>
          <pc:sldMk cId="0" sldId="259"/>
        </pc:sldMkLst>
        <pc:spChg chg="mod">
          <ac:chgData name="Miller, Barbra" userId="f52220c8-dac8-45e5-95e8-4a75584f74dd" providerId="ADAL" clId="{50A492D6-8341-4204-B985-F405BB6C18C9}" dt="2024-04-07T18:52:10.363" v="2543" actId="27636"/>
          <ac:spMkLst>
            <pc:docMk/>
            <pc:sldMk cId="0" sldId="259"/>
            <ac:spMk id="4" creationId="{00000000-0000-0000-0000-000000000000}"/>
          </ac:spMkLst>
        </pc:spChg>
      </pc:sldChg>
      <pc:sldChg chg="modSp mod">
        <pc:chgData name="Miller, Barbra" userId="f52220c8-dac8-45e5-95e8-4a75584f74dd" providerId="ADAL" clId="{50A492D6-8341-4204-B985-F405BB6C18C9}" dt="2024-04-07T18:52:10.371" v="2544" actId="27636"/>
        <pc:sldMkLst>
          <pc:docMk/>
          <pc:sldMk cId="0" sldId="260"/>
        </pc:sldMkLst>
        <pc:spChg chg="mod">
          <ac:chgData name="Miller, Barbra" userId="f52220c8-dac8-45e5-95e8-4a75584f74dd" providerId="ADAL" clId="{50A492D6-8341-4204-B985-F405BB6C18C9}" dt="2024-04-07T18:52:10.371" v="2544" actId="27636"/>
          <ac:spMkLst>
            <pc:docMk/>
            <pc:sldMk cId="0" sldId="260"/>
            <ac:spMk id="4" creationId="{00000000-0000-0000-0000-000000000000}"/>
          </ac:spMkLst>
        </pc:spChg>
      </pc:sldChg>
      <pc:sldChg chg="ord">
        <pc:chgData name="Miller, Barbra" userId="f52220c8-dac8-45e5-95e8-4a75584f74dd" providerId="ADAL" clId="{50A492D6-8341-4204-B985-F405BB6C18C9}" dt="2024-04-07T18:52:49.418" v="2547"/>
        <pc:sldMkLst>
          <pc:docMk/>
          <pc:sldMk cId="1929851599" sldId="272"/>
        </pc:sldMkLst>
      </pc:sldChg>
      <pc:sldChg chg="modSp mod">
        <pc:chgData name="Miller, Barbra" userId="f52220c8-dac8-45e5-95e8-4a75584f74dd" providerId="ADAL" clId="{50A492D6-8341-4204-B985-F405BB6C18C9}" dt="2024-04-07T18:19:34.466" v="1377" actId="1076"/>
        <pc:sldMkLst>
          <pc:docMk/>
          <pc:sldMk cId="609783318" sldId="381"/>
        </pc:sldMkLst>
        <pc:spChg chg="mod">
          <ac:chgData name="Miller, Barbra" userId="f52220c8-dac8-45e5-95e8-4a75584f74dd" providerId="ADAL" clId="{50A492D6-8341-4204-B985-F405BB6C18C9}" dt="2024-04-07T18:19:34.466" v="1377" actId="1076"/>
          <ac:spMkLst>
            <pc:docMk/>
            <pc:sldMk cId="609783318" sldId="381"/>
            <ac:spMk id="3" creationId="{BA731139-10CE-4C16-BDA4-7E72A8FE9518}"/>
          </ac:spMkLst>
        </pc:spChg>
      </pc:sldChg>
      <pc:sldChg chg="modSp mod">
        <pc:chgData name="Miller, Barbra" userId="f52220c8-dac8-45e5-95e8-4a75584f74dd" providerId="ADAL" clId="{50A492D6-8341-4204-B985-F405BB6C18C9}" dt="2024-04-07T18:49:38.220" v="2540" actId="255"/>
        <pc:sldMkLst>
          <pc:docMk/>
          <pc:sldMk cId="3601201121" sldId="383"/>
        </pc:sldMkLst>
        <pc:spChg chg="mod">
          <ac:chgData name="Miller, Barbra" userId="f52220c8-dac8-45e5-95e8-4a75584f74dd" providerId="ADAL" clId="{50A492D6-8341-4204-B985-F405BB6C18C9}" dt="2024-04-07T18:49:38.220" v="2540" actId="255"/>
          <ac:spMkLst>
            <pc:docMk/>
            <pc:sldMk cId="3601201121" sldId="383"/>
            <ac:spMk id="2" creationId="{E085D4E7-3559-0329-A34C-80AEB929750D}"/>
          </ac:spMkLst>
        </pc:spChg>
        <pc:spChg chg="mod">
          <ac:chgData name="Miller, Barbra" userId="f52220c8-dac8-45e5-95e8-4a75584f74dd" providerId="ADAL" clId="{50A492D6-8341-4204-B985-F405BB6C18C9}" dt="2024-04-07T18:27:39.340" v="1482" actId="20577"/>
          <ac:spMkLst>
            <pc:docMk/>
            <pc:sldMk cId="3601201121" sldId="383"/>
            <ac:spMk id="3" creationId="{85F21600-1F6C-1948-AC7D-BDD4A3C0FF78}"/>
          </ac:spMkLst>
        </pc:spChg>
        <pc:spChg chg="mod">
          <ac:chgData name="Miller, Barbra" userId="f52220c8-dac8-45e5-95e8-4a75584f74dd" providerId="ADAL" clId="{50A492D6-8341-4204-B985-F405BB6C18C9}" dt="2024-04-07T18:28:01.504" v="1483" actId="115"/>
          <ac:spMkLst>
            <pc:docMk/>
            <pc:sldMk cId="3601201121" sldId="383"/>
            <ac:spMk id="5" creationId="{3E091587-62A8-D7AE-5A82-A8075B2D744E}"/>
          </ac:spMkLst>
        </pc:spChg>
      </pc:sldChg>
      <pc:sldChg chg="modSp mod">
        <pc:chgData name="Miller, Barbra" userId="f52220c8-dac8-45e5-95e8-4a75584f74dd" providerId="ADAL" clId="{50A492D6-8341-4204-B985-F405BB6C18C9}" dt="2024-04-07T17:38:11.198" v="13" actId="20577"/>
        <pc:sldMkLst>
          <pc:docMk/>
          <pc:sldMk cId="604899682" sldId="386"/>
        </pc:sldMkLst>
        <pc:spChg chg="mod">
          <ac:chgData name="Miller, Barbra" userId="f52220c8-dac8-45e5-95e8-4a75584f74dd" providerId="ADAL" clId="{50A492D6-8341-4204-B985-F405BB6C18C9}" dt="2024-04-07T17:38:11.198" v="13" actId="20577"/>
          <ac:spMkLst>
            <pc:docMk/>
            <pc:sldMk cId="604899682" sldId="386"/>
            <ac:spMk id="3" creationId="{0A94CA28-8388-C0C1-E225-FF2BD3DEF2AB}"/>
          </ac:spMkLst>
        </pc:spChg>
      </pc:sldChg>
      <pc:sldChg chg="modSp mod">
        <pc:chgData name="Miller, Barbra" userId="f52220c8-dac8-45e5-95e8-4a75584f74dd" providerId="ADAL" clId="{50A492D6-8341-4204-B985-F405BB6C18C9}" dt="2024-04-07T17:40:09.744" v="22" actId="20577"/>
        <pc:sldMkLst>
          <pc:docMk/>
          <pc:sldMk cId="939516874" sldId="387"/>
        </pc:sldMkLst>
        <pc:spChg chg="mod">
          <ac:chgData name="Miller, Barbra" userId="f52220c8-dac8-45e5-95e8-4a75584f74dd" providerId="ADAL" clId="{50A492D6-8341-4204-B985-F405BB6C18C9}" dt="2024-04-07T17:40:09.744" v="22" actId="20577"/>
          <ac:spMkLst>
            <pc:docMk/>
            <pc:sldMk cId="939516874" sldId="387"/>
            <ac:spMk id="2" creationId="{C84351E5-A7F5-702C-3EB9-398F57034E77}"/>
          </ac:spMkLst>
        </pc:spChg>
        <pc:spChg chg="mod">
          <ac:chgData name="Miller, Barbra" userId="f52220c8-dac8-45e5-95e8-4a75584f74dd" providerId="ADAL" clId="{50A492D6-8341-4204-B985-F405BB6C18C9}" dt="2024-04-07T17:39:56.101" v="18" actId="20577"/>
          <ac:spMkLst>
            <pc:docMk/>
            <pc:sldMk cId="939516874" sldId="387"/>
            <ac:spMk id="3" creationId="{0A94CA28-8388-C0C1-E225-FF2BD3DEF2AB}"/>
          </ac:spMkLst>
        </pc:spChg>
      </pc:sldChg>
      <pc:sldChg chg="modSp mod">
        <pc:chgData name="Miller, Barbra" userId="f52220c8-dac8-45e5-95e8-4a75584f74dd" providerId="ADAL" clId="{50A492D6-8341-4204-B985-F405BB6C18C9}" dt="2024-04-07T17:40:29.651" v="23" actId="1076"/>
        <pc:sldMkLst>
          <pc:docMk/>
          <pc:sldMk cId="2646668595" sldId="407"/>
        </pc:sldMkLst>
        <pc:spChg chg="mod">
          <ac:chgData name="Miller, Barbra" userId="f52220c8-dac8-45e5-95e8-4a75584f74dd" providerId="ADAL" clId="{50A492D6-8341-4204-B985-F405BB6C18C9}" dt="2024-04-07T17:40:29.651" v="23" actId="1076"/>
          <ac:spMkLst>
            <pc:docMk/>
            <pc:sldMk cId="2646668595" sldId="407"/>
            <ac:spMk id="2" creationId="{00000000-0000-0000-0000-000000000000}"/>
          </ac:spMkLst>
        </pc:spChg>
      </pc:sldChg>
      <pc:sldChg chg="modSp mod">
        <pc:chgData name="Miller, Barbra" userId="f52220c8-dac8-45e5-95e8-4a75584f74dd" providerId="ADAL" clId="{50A492D6-8341-4204-B985-F405BB6C18C9}" dt="2024-04-07T17:40:58.330" v="31" actId="255"/>
        <pc:sldMkLst>
          <pc:docMk/>
          <pc:sldMk cId="4213373200" sldId="408"/>
        </pc:sldMkLst>
        <pc:spChg chg="mod">
          <ac:chgData name="Miller, Barbra" userId="f52220c8-dac8-45e5-95e8-4a75584f74dd" providerId="ADAL" clId="{50A492D6-8341-4204-B985-F405BB6C18C9}" dt="2024-04-07T17:40:58.330" v="31" actId="255"/>
          <ac:spMkLst>
            <pc:docMk/>
            <pc:sldMk cId="4213373200" sldId="408"/>
            <ac:spMk id="3" creationId="{00000000-0000-0000-0000-000000000000}"/>
          </ac:spMkLst>
        </pc:spChg>
      </pc:sldChg>
      <pc:sldChg chg="modSp mod">
        <pc:chgData name="Miller, Barbra" userId="f52220c8-dac8-45e5-95e8-4a75584f74dd" providerId="ADAL" clId="{50A492D6-8341-4204-B985-F405BB6C18C9}" dt="2024-04-07T18:10:21.339" v="838" actId="14100"/>
        <pc:sldMkLst>
          <pc:docMk/>
          <pc:sldMk cId="3099304215" sldId="415"/>
        </pc:sldMkLst>
        <pc:spChg chg="mod">
          <ac:chgData name="Miller, Barbra" userId="f52220c8-dac8-45e5-95e8-4a75584f74dd" providerId="ADAL" clId="{50A492D6-8341-4204-B985-F405BB6C18C9}" dt="2024-04-07T18:07:40.116" v="740" actId="1076"/>
          <ac:spMkLst>
            <pc:docMk/>
            <pc:sldMk cId="3099304215" sldId="415"/>
            <ac:spMk id="2" creationId="{00000000-0000-0000-0000-000000000000}"/>
          </ac:spMkLst>
        </pc:spChg>
        <pc:spChg chg="mod">
          <ac:chgData name="Miller, Barbra" userId="f52220c8-dac8-45e5-95e8-4a75584f74dd" providerId="ADAL" clId="{50A492D6-8341-4204-B985-F405BB6C18C9}" dt="2024-04-07T18:10:21.339" v="838" actId="14100"/>
          <ac:spMkLst>
            <pc:docMk/>
            <pc:sldMk cId="3099304215" sldId="415"/>
            <ac:spMk id="3" creationId="{00000000-0000-0000-0000-000000000000}"/>
          </ac:spMkLst>
        </pc:spChg>
      </pc:sldChg>
      <pc:sldChg chg="modSp mod">
        <pc:chgData name="Miller, Barbra" userId="f52220c8-dac8-45e5-95e8-4a75584f74dd" providerId="ADAL" clId="{50A492D6-8341-4204-B985-F405BB6C18C9}" dt="2024-04-07T18:13:04.597" v="1047" actId="20577"/>
        <pc:sldMkLst>
          <pc:docMk/>
          <pc:sldMk cId="1669459335" sldId="416"/>
        </pc:sldMkLst>
        <pc:spChg chg="mod">
          <ac:chgData name="Miller, Barbra" userId="f52220c8-dac8-45e5-95e8-4a75584f74dd" providerId="ADAL" clId="{50A492D6-8341-4204-B985-F405BB6C18C9}" dt="2024-04-07T18:10:35.865" v="843" actId="1076"/>
          <ac:spMkLst>
            <pc:docMk/>
            <pc:sldMk cId="1669459335" sldId="416"/>
            <ac:spMk id="2" creationId="{00000000-0000-0000-0000-000000000000}"/>
          </ac:spMkLst>
        </pc:spChg>
        <pc:spChg chg="mod">
          <ac:chgData name="Miller, Barbra" userId="f52220c8-dac8-45e5-95e8-4a75584f74dd" providerId="ADAL" clId="{50A492D6-8341-4204-B985-F405BB6C18C9}" dt="2024-04-07T18:13:04.597" v="1047" actId="20577"/>
          <ac:spMkLst>
            <pc:docMk/>
            <pc:sldMk cId="1669459335" sldId="416"/>
            <ac:spMk id="3" creationId="{00000000-0000-0000-0000-000000000000}"/>
          </ac:spMkLst>
        </pc:spChg>
      </pc:sldChg>
      <pc:sldChg chg="modSp mod">
        <pc:chgData name="Miller, Barbra" userId="f52220c8-dac8-45e5-95e8-4a75584f74dd" providerId="ADAL" clId="{50A492D6-8341-4204-B985-F405BB6C18C9}" dt="2024-04-07T18:19:19.700" v="1374" actId="20577"/>
        <pc:sldMkLst>
          <pc:docMk/>
          <pc:sldMk cId="917213471" sldId="417"/>
        </pc:sldMkLst>
        <pc:spChg chg="mod">
          <ac:chgData name="Miller, Barbra" userId="f52220c8-dac8-45e5-95e8-4a75584f74dd" providerId="ADAL" clId="{50A492D6-8341-4204-B985-F405BB6C18C9}" dt="2024-04-07T18:14:02.241" v="1073" actId="20577"/>
          <ac:spMkLst>
            <pc:docMk/>
            <pc:sldMk cId="917213471" sldId="417"/>
            <ac:spMk id="2" creationId="{00000000-0000-0000-0000-000000000000}"/>
          </ac:spMkLst>
        </pc:spChg>
        <pc:spChg chg="mod">
          <ac:chgData name="Miller, Barbra" userId="f52220c8-dac8-45e5-95e8-4a75584f74dd" providerId="ADAL" clId="{50A492D6-8341-4204-B985-F405BB6C18C9}" dt="2024-04-07T18:19:19.700" v="1374" actId="20577"/>
          <ac:spMkLst>
            <pc:docMk/>
            <pc:sldMk cId="917213471" sldId="417"/>
            <ac:spMk id="3" creationId="{00000000-0000-0000-0000-000000000000}"/>
          </ac:spMkLst>
        </pc:spChg>
      </pc:sldChg>
      <pc:sldChg chg="modSp mod">
        <pc:chgData name="Miller, Barbra" userId="f52220c8-dac8-45e5-95e8-4a75584f74dd" providerId="ADAL" clId="{50A492D6-8341-4204-B985-F405BB6C18C9}" dt="2024-04-07T17:52:03.025" v="188" actId="14100"/>
        <pc:sldMkLst>
          <pc:docMk/>
          <pc:sldMk cId="199367310" sldId="418"/>
        </pc:sldMkLst>
        <pc:spChg chg="mod">
          <ac:chgData name="Miller, Barbra" userId="f52220c8-dac8-45e5-95e8-4a75584f74dd" providerId="ADAL" clId="{50A492D6-8341-4204-B985-F405BB6C18C9}" dt="2024-04-07T17:52:03.025" v="188" actId="14100"/>
          <ac:spMkLst>
            <pc:docMk/>
            <pc:sldMk cId="199367310" sldId="418"/>
            <ac:spMk id="2" creationId="{00000000-0000-0000-0000-000000000000}"/>
          </ac:spMkLst>
        </pc:spChg>
        <pc:spChg chg="mod">
          <ac:chgData name="Miller, Barbra" userId="f52220c8-dac8-45e5-95e8-4a75584f74dd" providerId="ADAL" clId="{50A492D6-8341-4204-B985-F405BB6C18C9}" dt="2024-04-07T17:50:38.161" v="178" actId="1076"/>
          <ac:spMkLst>
            <pc:docMk/>
            <pc:sldMk cId="199367310" sldId="418"/>
            <ac:spMk id="3" creationId="{00000000-0000-0000-0000-000000000000}"/>
          </ac:spMkLst>
        </pc:spChg>
      </pc:sldChg>
      <pc:sldChg chg="modSp mod">
        <pc:chgData name="Miller, Barbra" userId="f52220c8-dac8-45e5-95e8-4a75584f74dd" providerId="ADAL" clId="{50A492D6-8341-4204-B985-F405BB6C18C9}" dt="2024-04-07T17:53:37.774" v="344" actId="20577"/>
        <pc:sldMkLst>
          <pc:docMk/>
          <pc:sldMk cId="2329292593" sldId="419"/>
        </pc:sldMkLst>
        <pc:spChg chg="mod">
          <ac:chgData name="Miller, Barbra" userId="f52220c8-dac8-45e5-95e8-4a75584f74dd" providerId="ADAL" clId="{50A492D6-8341-4204-B985-F405BB6C18C9}" dt="2024-04-07T17:52:11.355" v="189" actId="1076"/>
          <ac:spMkLst>
            <pc:docMk/>
            <pc:sldMk cId="2329292593" sldId="419"/>
            <ac:spMk id="2" creationId="{00000000-0000-0000-0000-000000000000}"/>
          </ac:spMkLst>
        </pc:spChg>
        <pc:spChg chg="mod">
          <ac:chgData name="Miller, Barbra" userId="f52220c8-dac8-45e5-95e8-4a75584f74dd" providerId="ADAL" clId="{50A492D6-8341-4204-B985-F405BB6C18C9}" dt="2024-04-07T17:53:37.774" v="344" actId="20577"/>
          <ac:spMkLst>
            <pc:docMk/>
            <pc:sldMk cId="2329292593" sldId="419"/>
            <ac:spMk id="3" creationId="{00000000-0000-0000-0000-000000000000}"/>
          </ac:spMkLst>
        </pc:spChg>
      </pc:sldChg>
      <pc:sldChg chg="modSp mod">
        <pc:chgData name="Miller, Barbra" userId="f52220c8-dac8-45e5-95e8-4a75584f74dd" providerId="ADAL" clId="{50A492D6-8341-4204-B985-F405BB6C18C9}" dt="2024-04-07T17:58:47.625" v="491" actId="14100"/>
        <pc:sldMkLst>
          <pc:docMk/>
          <pc:sldMk cId="1646440361" sldId="421"/>
        </pc:sldMkLst>
        <pc:spChg chg="mod">
          <ac:chgData name="Miller, Barbra" userId="f52220c8-dac8-45e5-95e8-4a75584f74dd" providerId="ADAL" clId="{50A492D6-8341-4204-B985-F405BB6C18C9}" dt="2024-04-07T17:58:22.470" v="488" actId="20577"/>
          <ac:spMkLst>
            <pc:docMk/>
            <pc:sldMk cId="1646440361" sldId="421"/>
            <ac:spMk id="2" creationId="{00000000-0000-0000-0000-000000000000}"/>
          </ac:spMkLst>
        </pc:spChg>
        <pc:spChg chg="mod">
          <ac:chgData name="Miller, Barbra" userId="f52220c8-dac8-45e5-95e8-4a75584f74dd" providerId="ADAL" clId="{50A492D6-8341-4204-B985-F405BB6C18C9}" dt="2024-04-07T17:58:47.625" v="491" actId="14100"/>
          <ac:spMkLst>
            <pc:docMk/>
            <pc:sldMk cId="1646440361" sldId="421"/>
            <ac:spMk id="3" creationId="{00000000-0000-0000-0000-000000000000}"/>
          </ac:spMkLst>
        </pc:spChg>
      </pc:sldChg>
      <pc:sldChg chg="modSp mod">
        <pc:chgData name="Miller, Barbra" userId="f52220c8-dac8-45e5-95e8-4a75584f74dd" providerId="ADAL" clId="{50A492D6-8341-4204-B985-F405BB6C18C9}" dt="2024-04-07T18:01:30.994" v="588" actId="1076"/>
        <pc:sldMkLst>
          <pc:docMk/>
          <pc:sldMk cId="2261471869" sldId="422"/>
        </pc:sldMkLst>
        <pc:spChg chg="mod">
          <ac:chgData name="Miller, Barbra" userId="f52220c8-dac8-45e5-95e8-4a75584f74dd" providerId="ADAL" clId="{50A492D6-8341-4204-B985-F405BB6C18C9}" dt="2024-04-07T18:00:33.493" v="522" actId="1076"/>
          <ac:spMkLst>
            <pc:docMk/>
            <pc:sldMk cId="2261471869" sldId="422"/>
            <ac:spMk id="2" creationId="{00000000-0000-0000-0000-000000000000}"/>
          </ac:spMkLst>
        </pc:spChg>
        <pc:spChg chg="mod">
          <ac:chgData name="Miller, Barbra" userId="f52220c8-dac8-45e5-95e8-4a75584f74dd" providerId="ADAL" clId="{50A492D6-8341-4204-B985-F405BB6C18C9}" dt="2024-04-07T17:59:15.012" v="498" actId="27636"/>
          <ac:spMkLst>
            <pc:docMk/>
            <pc:sldMk cId="2261471869" sldId="422"/>
            <ac:spMk id="3" creationId="{00000000-0000-0000-0000-000000000000}"/>
          </ac:spMkLst>
        </pc:spChg>
        <pc:spChg chg="mod">
          <ac:chgData name="Miller, Barbra" userId="f52220c8-dac8-45e5-95e8-4a75584f74dd" providerId="ADAL" clId="{50A492D6-8341-4204-B985-F405BB6C18C9}" dt="2024-04-07T18:01:30.994" v="588" actId="1076"/>
          <ac:spMkLst>
            <pc:docMk/>
            <pc:sldMk cId="2261471869" sldId="422"/>
            <ac:spMk id="7" creationId="{00000000-0000-0000-0000-000000000000}"/>
          </ac:spMkLst>
        </pc:spChg>
      </pc:sldChg>
      <pc:sldChg chg="modSp mod">
        <pc:chgData name="Miller, Barbra" userId="f52220c8-dac8-45e5-95e8-4a75584f74dd" providerId="ADAL" clId="{50A492D6-8341-4204-B985-F405BB6C18C9}" dt="2024-04-07T18:02:09.597" v="592" actId="255"/>
        <pc:sldMkLst>
          <pc:docMk/>
          <pc:sldMk cId="4127503318" sldId="423"/>
        </pc:sldMkLst>
        <pc:spChg chg="mod">
          <ac:chgData name="Miller, Barbra" userId="f52220c8-dac8-45e5-95e8-4a75584f74dd" providerId="ADAL" clId="{50A492D6-8341-4204-B985-F405BB6C18C9}" dt="2024-04-07T18:02:09.597" v="592" actId="255"/>
          <ac:spMkLst>
            <pc:docMk/>
            <pc:sldMk cId="4127503318" sldId="423"/>
            <ac:spMk id="3" creationId="{00000000-0000-0000-0000-000000000000}"/>
          </ac:spMkLst>
        </pc:spChg>
      </pc:sldChg>
      <pc:sldChg chg="modSp mod">
        <pc:chgData name="Miller, Barbra" userId="f52220c8-dac8-45e5-95e8-4a75584f74dd" providerId="ADAL" clId="{50A492D6-8341-4204-B985-F405BB6C18C9}" dt="2024-04-07T18:22:59.310" v="1457" actId="113"/>
        <pc:sldMkLst>
          <pc:docMk/>
          <pc:sldMk cId="596287678" sldId="424"/>
        </pc:sldMkLst>
        <pc:spChg chg="mod">
          <ac:chgData name="Miller, Barbra" userId="f52220c8-dac8-45e5-95e8-4a75584f74dd" providerId="ADAL" clId="{50A492D6-8341-4204-B985-F405BB6C18C9}" dt="2024-04-07T18:21:26.637" v="1449" actId="27636"/>
          <ac:spMkLst>
            <pc:docMk/>
            <pc:sldMk cId="596287678" sldId="424"/>
            <ac:spMk id="2" creationId="{00000000-0000-0000-0000-000000000000}"/>
          </ac:spMkLst>
        </pc:spChg>
        <pc:spChg chg="mod">
          <ac:chgData name="Miller, Barbra" userId="f52220c8-dac8-45e5-95e8-4a75584f74dd" providerId="ADAL" clId="{50A492D6-8341-4204-B985-F405BB6C18C9}" dt="2024-04-07T18:20:51.945" v="1405" actId="20577"/>
          <ac:spMkLst>
            <pc:docMk/>
            <pc:sldMk cId="596287678" sldId="424"/>
            <ac:spMk id="3" creationId="{00000000-0000-0000-0000-000000000000}"/>
          </ac:spMkLst>
        </pc:spChg>
        <pc:spChg chg="mod">
          <ac:chgData name="Miller, Barbra" userId="f52220c8-dac8-45e5-95e8-4a75584f74dd" providerId="ADAL" clId="{50A492D6-8341-4204-B985-F405BB6C18C9}" dt="2024-04-07T18:22:59.310" v="1457" actId="113"/>
          <ac:spMkLst>
            <pc:docMk/>
            <pc:sldMk cId="596287678" sldId="424"/>
            <ac:spMk id="4" creationId="{F37210D2-36DE-30B9-3C70-D26DE1F3C2F4}"/>
          </ac:spMkLst>
        </pc:spChg>
      </pc:sldChg>
      <pc:sldChg chg="modSp mod">
        <pc:chgData name="Miller, Barbra" userId="f52220c8-dac8-45e5-95e8-4a75584f74dd" providerId="ADAL" clId="{50A492D6-8341-4204-B985-F405BB6C18C9}" dt="2024-04-07T18:27:12.812" v="1479" actId="20577"/>
        <pc:sldMkLst>
          <pc:docMk/>
          <pc:sldMk cId="3028203576" sldId="425"/>
        </pc:sldMkLst>
        <pc:spChg chg="mod">
          <ac:chgData name="Miller, Barbra" userId="f52220c8-dac8-45e5-95e8-4a75584f74dd" providerId="ADAL" clId="{50A492D6-8341-4204-B985-F405BB6C18C9}" dt="2024-04-07T18:27:12.812" v="1479" actId="20577"/>
          <ac:spMkLst>
            <pc:docMk/>
            <pc:sldMk cId="3028203576" sldId="425"/>
            <ac:spMk id="3" creationId="{85F21600-1F6C-1948-AC7D-BDD4A3C0FF78}"/>
          </ac:spMkLst>
        </pc:spChg>
        <pc:spChg chg="mod">
          <ac:chgData name="Miller, Barbra" userId="f52220c8-dac8-45e5-95e8-4a75584f74dd" providerId="ADAL" clId="{50A492D6-8341-4204-B985-F405BB6C18C9}" dt="2024-04-07T18:23:40.825" v="1463" actId="1076"/>
          <ac:spMkLst>
            <pc:docMk/>
            <pc:sldMk cId="3028203576" sldId="425"/>
            <ac:spMk id="5" creationId="{3E091587-62A8-D7AE-5A82-A8075B2D744E}"/>
          </ac:spMkLst>
        </pc:spChg>
      </pc:sldChg>
      <pc:sldChg chg="modSp mod">
        <pc:chgData name="Miller, Barbra" userId="f52220c8-dac8-45e5-95e8-4a75584f74dd" providerId="ADAL" clId="{50A492D6-8341-4204-B985-F405BB6C18C9}" dt="2024-04-07T18:49:09.651" v="2530" actId="20577"/>
        <pc:sldMkLst>
          <pc:docMk/>
          <pc:sldMk cId="2325568582" sldId="426"/>
        </pc:sldMkLst>
        <pc:spChg chg="mod">
          <ac:chgData name="Miller, Barbra" userId="f52220c8-dac8-45e5-95e8-4a75584f74dd" providerId="ADAL" clId="{50A492D6-8341-4204-B985-F405BB6C18C9}" dt="2024-04-07T18:49:09.651" v="2530" actId="20577"/>
          <ac:spMkLst>
            <pc:docMk/>
            <pc:sldMk cId="2325568582" sldId="426"/>
            <ac:spMk id="3" creationId="{85F21600-1F6C-1948-AC7D-BDD4A3C0FF78}"/>
          </ac:spMkLst>
        </pc:spChg>
        <pc:spChg chg="mod">
          <ac:chgData name="Miller, Barbra" userId="f52220c8-dac8-45e5-95e8-4a75584f74dd" providerId="ADAL" clId="{50A492D6-8341-4204-B985-F405BB6C18C9}" dt="2024-04-07T18:43:47.783" v="2185" actId="20577"/>
          <ac:spMkLst>
            <pc:docMk/>
            <pc:sldMk cId="2325568582" sldId="426"/>
            <ac:spMk id="5" creationId="{3E091587-62A8-D7AE-5A82-A8075B2D744E}"/>
          </ac:spMkLst>
        </pc:spChg>
      </pc:sldChg>
      <pc:sldChg chg="delSp modSp mod">
        <pc:chgData name="Miller, Barbra" userId="f52220c8-dac8-45e5-95e8-4a75584f74dd" providerId="ADAL" clId="{50A492D6-8341-4204-B985-F405BB6C18C9}" dt="2024-04-07T18:43:20.514" v="2131" actId="20577"/>
        <pc:sldMkLst>
          <pc:docMk/>
          <pc:sldMk cId="3415031199" sldId="428"/>
        </pc:sldMkLst>
        <pc:spChg chg="mod">
          <ac:chgData name="Miller, Barbra" userId="f52220c8-dac8-45e5-95e8-4a75584f74dd" providerId="ADAL" clId="{50A492D6-8341-4204-B985-F405BB6C18C9}" dt="2024-04-07T18:43:20.514" v="2131" actId="20577"/>
          <ac:spMkLst>
            <pc:docMk/>
            <pc:sldMk cId="3415031199" sldId="428"/>
            <ac:spMk id="3" creationId="{85F21600-1F6C-1948-AC7D-BDD4A3C0FF78}"/>
          </ac:spMkLst>
        </pc:spChg>
        <pc:spChg chg="del">
          <ac:chgData name="Miller, Barbra" userId="f52220c8-dac8-45e5-95e8-4a75584f74dd" providerId="ADAL" clId="{50A492D6-8341-4204-B985-F405BB6C18C9}" dt="2024-04-07T18:40:08.304" v="1905" actId="21"/>
          <ac:spMkLst>
            <pc:docMk/>
            <pc:sldMk cId="3415031199" sldId="428"/>
            <ac:spMk id="5" creationId="{3E091587-62A8-D7AE-5A82-A8075B2D744E}"/>
          </ac:spMkLst>
        </pc:spChg>
      </pc:sldChg>
      <pc:sldChg chg="modSp mod">
        <pc:chgData name="Miller, Barbra" userId="f52220c8-dac8-45e5-95e8-4a75584f74dd" providerId="ADAL" clId="{50A492D6-8341-4204-B985-F405BB6C18C9}" dt="2024-04-07T18:39:52.756" v="1903" actId="14100"/>
        <pc:sldMkLst>
          <pc:docMk/>
          <pc:sldMk cId="1979981308" sldId="429"/>
        </pc:sldMkLst>
        <pc:spChg chg="mod">
          <ac:chgData name="Miller, Barbra" userId="f52220c8-dac8-45e5-95e8-4a75584f74dd" providerId="ADAL" clId="{50A492D6-8341-4204-B985-F405BB6C18C9}" dt="2024-04-07T18:31:52.580" v="1643" actId="1076"/>
          <ac:spMkLst>
            <pc:docMk/>
            <pc:sldMk cId="1979981308" sldId="429"/>
            <ac:spMk id="2" creationId="{721581DE-7E6F-5FC4-5EDC-DA8E1A420E42}"/>
          </ac:spMkLst>
        </pc:spChg>
        <pc:spChg chg="mod">
          <ac:chgData name="Miller, Barbra" userId="f52220c8-dac8-45e5-95e8-4a75584f74dd" providerId="ADAL" clId="{50A492D6-8341-4204-B985-F405BB6C18C9}" dt="2024-04-07T18:39:52.756" v="1903" actId="14100"/>
          <ac:spMkLst>
            <pc:docMk/>
            <pc:sldMk cId="1979981308" sldId="429"/>
            <ac:spMk id="3" creationId="{D6E33BAA-B83D-DC51-3C87-18E9751043DC}"/>
          </ac:spMkLst>
        </pc:spChg>
        <pc:spChg chg="mod">
          <ac:chgData name="Miller, Barbra" userId="f52220c8-dac8-45e5-95e8-4a75584f74dd" providerId="ADAL" clId="{50A492D6-8341-4204-B985-F405BB6C18C9}" dt="2024-04-07T18:31:59.058" v="1645" actId="115"/>
          <ac:spMkLst>
            <pc:docMk/>
            <pc:sldMk cId="1979981308" sldId="429"/>
            <ac:spMk id="5" creationId="{1E6C76E6-E3D3-0381-65C6-469293A02918}"/>
          </ac:spMkLst>
        </pc:spChg>
      </pc:sldChg>
      <pc:sldChg chg="modSp mod">
        <pc:chgData name="Miller, Barbra" userId="f52220c8-dac8-45e5-95e8-4a75584f74dd" providerId="ADAL" clId="{50A492D6-8341-4204-B985-F405BB6C18C9}" dt="2024-04-07T18:31:37.551" v="1641" actId="20577"/>
        <pc:sldMkLst>
          <pc:docMk/>
          <pc:sldMk cId="920754609" sldId="430"/>
        </pc:sldMkLst>
        <pc:spChg chg="mod">
          <ac:chgData name="Miller, Barbra" userId="f52220c8-dac8-45e5-95e8-4a75584f74dd" providerId="ADAL" clId="{50A492D6-8341-4204-B985-F405BB6C18C9}" dt="2024-04-07T18:31:37.551" v="1641" actId="20577"/>
          <ac:spMkLst>
            <pc:docMk/>
            <pc:sldMk cId="920754609" sldId="430"/>
            <ac:spMk id="2" creationId="{E085D4E7-3559-0329-A34C-80AEB929750D}"/>
          </ac:spMkLst>
        </pc:spChg>
        <pc:spChg chg="mod">
          <ac:chgData name="Miller, Barbra" userId="f52220c8-dac8-45e5-95e8-4a75584f74dd" providerId="ADAL" clId="{50A492D6-8341-4204-B985-F405BB6C18C9}" dt="2024-04-07T18:31:19.992" v="1626" actId="20577"/>
          <ac:spMkLst>
            <pc:docMk/>
            <pc:sldMk cId="920754609" sldId="430"/>
            <ac:spMk id="3" creationId="{85F21600-1F6C-1948-AC7D-BDD4A3C0FF78}"/>
          </ac:spMkLst>
        </pc:spChg>
        <pc:spChg chg="mod">
          <ac:chgData name="Miller, Barbra" userId="f52220c8-dac8-45e5-95e8-4a75584f74dd" providerId="ADAL" clId="{50A492D6-8341-4204-B985-F405BB6C18C9}" dt="2024-04-07T18:31:07.634" v="1611" actId="1076"/>
          <ac:spMkLst>
            <pc:docMk/>
            <pc:sldMk cId="920754609" sldId="430"/>
            <ac:spMk id="5" creationId="{3E091587-62A8-D7AE-5A82-A8075B2D744E}"/>
          </ac:spMkLst>
        </pc:spChg>
      </pc:sldChg>
      <pc:sldChg chg="modSp mod">
        <pc:chgData name="Miller, Barbra" userId="f52220c8-dac8-45e5-95e8-4a75584f74dd" providerId="ADAL" clId="{50A492D6-8341-4204-B985-F405BB6C18C9}" dt="2024-04-07T18:05:59.704" v="732" actId="255"/>
        <pc:sldMkLst>
          <pc:docMk/>
          <pc:sldMk cId="195884481" sldId="431"/>
        </pc:sldMkLst>
        <pc:spChg chg="mod">
          <ac:chgData name="Miller, Barbra" userId="f52220c8-dac8-45e5-95e8-4a75584f74dd" providerId="ADAL" clId="{50A492D6-8341-4204-B985-F405BB6C18C9}" dt="2024-04-07T18:05:33.339" v="730" actId="14100"/>
          <ac:spMkLst>
            <pc:docMk/>
            <pc:sldMk cId="195884481" sldId="431"/>
            <ac:spMk id="2" creationId="{D3C0E473-95B0-1F73-D4B4-825B2C40317F}"/>
          </ac:spMkLst>
        </pc:spChg>
        <pc:spChg chg="mod">
          <ac:chgData name="Miller, Barbra" userId="f52220c8-dac8-45e5-95e8-4a75584f74dd" providerId="ADAL" clId="{50A492D6-8341-4204-B985-F405BB6C18C9}" dt="2024-04-07T18:05:59.704" v="732" actId="255"/>
          <ac:spMkLst>
            <pc:docMk/>
            <pc:sldMk cId="195884481" sldId="431"/>
            <ac:spMk id="3" creationId="{728A09C0-1D5F-4223-AE02-7F48CA4A1A1B}"/>
          </ac:spMkLst>
        </pc:spChg>
      </pc:sldChg>
      <pc:sldChg chg="modSp mod">
        <pc:chgData name="Miller, Barbra" userId="f52220c8-dac8-45e5-95e8-4a75584f74dd" providerId="ADAL" clId="{50A492D6-8341-4204-B985-F405BB6C18C9}" dt="2024-04-07T18:05:05.231" v="691" actId="20577"/>
        <pc:sldMkLst>
          <pc:docMk/>
          <pc:sldMk cId="907719493" sldId="434"/>
        </pc:sldMkLst>
        <pc:spChg chg="mod">
          <ac:chgData name="Miller, Barbra" userId="f52220c8-dac8-45e5-95e8-4a75584f74dd" providerId="ADAL" clId="{50A492D6-8341-4204-B985-F405BB6C18C9}" dt="2024-04-07T18:02:20.893" v="593" actId="255"/>
          <ac:spMkLst>
            <pc:docMk/>
            <pc:sldMk cId="907719493" sldId="434"/>
            <ac:spMk id="2" creationId="{3E042C91-2C7E-5077-BCE9-4223F6BB91AF}"/>
          </ac:spMkLst>
        </pc:spChg>
        <pc:spChg chg="mod">
          <ac:chgData name="Miller, Barbra" userId="f52220c8-dac8-45e5-95e8-4a75584f74dd" providerId="ADAL" clId="{50A492D6-8341-4204-B985-F405BB6C18C9}" dt="2024-04-07T18:05:05.231" v="691" actId="20577"/>
          <ac:spMkLst>
            <pc:docMk/>
            <pc:sldMk cId="907719493" sldId="434"/>
            <ac:spMk id="3" creationId="{88B15CD3-F5C9-F1C0-D625-E6BBAB318782}"/>
          </ac:spMkLst>
        </pc:spChg>
      </pc:sldChg>
      <pc:sldChg chg="modSp mod">
        <pc:chgData name="Miller, Barbra" userId="f52220c8-dac8-45e5-95e8-4a75584f74dd" providerId="ADAL" clId="{50A492D6-8341-4204-B985-F405BB6C18C9}" dt="2024-04-07T17:43:33.599" v="96" actId="20577"/>
        <pc:sldMkLst>
          <pc:docMk/>
          <pc:sldMk cId="3805065423" sldId="436"/>
        </pc:sldMkLst>
        <pc:spChg chg="mod">
          <ac:chgData name="Miller, Barbra" userId="f52220c8-dac8-45e5-95e8-4a75584f74dd" providerId="ADAL" clId="{50A492D6-8341-4204-B985-F405BB6C18C9}" dt="2024-04-07T17:41:19.086" v="33" actId="255"/>
          <ac:spMkLst>
            <pc:docMk/>
            <pc:sldMk cId="3805065423" sldId="436"/>
            <ac:spMk id="2" creationId="{00000000-0000-0000-0000-000000000000}"/>
          </ac:spMkLst>
        </pc:spChg>
        <pc:spChg chg="mod">
          <ac:chgData name="Miller, Barbra" userId="f52220c8-dac8-45e5-95e8-4a75584f74dd" providerId="ADAL" clId="{50A492D6-8341-4204-B985-F405BB6C18C9}" dt="2024-04-07T17:43:33.599" v="96" actId="20577"/>
          <ac:spMkLst>
            <pc:docMk/>
            <pc:sldMk cId="3805065423" sldId="436"/>
            <ac:spMk id="3" creationId="{00000000-0000-0000-0000-000000000000}"/>
          </ac:spMkLst>
        </pc:spChg>
      </pc:sldChg>
      <pc:sldChg chg="modSp mod">
        <pc:chgData name="Miller, Barbra" userId="f52220c8-dac8-45e5-95e8-4a75584f74dd" providerId="ADAL" clId="{50A492D6-8341-4204-B985-F405BB6C18C9}" dt="2024-04-07T17:51:42.504" v="185" actId="120"/>
        <pc:sldMkLst>
          <pc:docMk/>
          <pc:sldMk cId="2036112735" sldId="437"/>
        </pc:sldMkLst>
        <pc:spChg chg="mod">
          <ac:chgData name="Miller, Barbra" userId="f52220c8-dac8-45e5-95e8-4a75584f74dd" providerId="ADAL" clId="{50A492D6-8341-4204-B985-F405BB6C18C9}" dt="2024-04-07T17:51:42.504" v="185" actId="120"/>
          <ac:spMkLst>
            <pc:docMk/>
            <pc:sldMk cId="2036112735" sldId="437"/>
            <ac:spMk id="2" creationId="{ADDBD54D-FA80-4DA4-9F89-BB6FC4EE6AFB}"/>
          </ac:spMkLst>
        </pc:spChg>
        <pc:spChg chg="mod">
          <ac:chgData name="Miller, Barbra" userId="f52220c8-dac8-45e5-95e8-4a75584f74dd" providerId="ADAL" clId="{50A492D6-8341-4204-B985-F405BB6C18C9}" dt="2024-04-07T17:45:37.232" v="107" actId="115"/>
          <ac:spMkLst>
            <pc:docMk/>
            <pc:sldMk cId="2036112735" sldId="437"/>
            <ac:spMk id="3" creationId="{4BC83156-4357-4EDC-914A-E76EEF9B9D1D}"/>
          </ac:spMkLst>
        </pc:spChg>
      </pc:sldChg>
      <pc:sldChg chg="modSp mod">
        <pc:chgData name="Miller, Barbra" userId="f52220c8-dac8-45e5-95e8-4a75584f74dd" providerId="ADAL" clId="{50A492D6-8341-4204-B985-F405BB6C18C9}" dt="2024-04-07T17:51:53.138" v="186" actId="120"/>
        <pc:sldMkLst>
          <pc:docMk/>
          <pc:sldMk cId="4241276303" sldId="438"/>
        </pc:sldMkLst>
        <pc:spChg chg="mod">
          <ac:chgData name="Miller, Barbra" userId="f52220c8-dac8-45e5-95e8-4a75584f74dd" providerId="ADAL" clId="{50A492D6-8341-4204-B985-F405BB6C18C9}" dt="2024-04-07T17:51:53.138" v="186" actId="120"/>
          <ac:spMkLst>
            <pc:docMk/>
            <pc:sldMk cId="4241276303" sldId="438"/>
            <ac:spMk id="2" creationId="{D4AB1ABD-9D75-416C-B410-CE7DC4B401A8}"/>
          </ac:spMkLst>
        </pc:spChg>
        <pc:spChg chg="mod">
          <ac:chgData name="Miller, Barbra" userId="f52220c8-dac8-45e5-95e8-4a75584f74dd" providerId="ADAL" clId="{50A492D6-8341-4204-B985-F405BB6C18C9}" dt="2024-04-07T17:48:47.023" v="160" actId="255"/>
          <ac:spMkLst>
            <pc:docMk/>
            <pc:sldMk cId="4241276303" sldId="438"/>
            <ac:spMk id="3" creationId="{C2CF9B12-A3B7-44C3-B964-6E4ED4D4CEAF}"/>
          </ac:spMkLst>
        </pc:spChg>
      </pc:sldChg>
      <pc:sldChg chg="addSp delSp modSp mod">
        <pc:chgData name="Miller, Barbra" userId="f52220c8-dac8-45e5-95e8-4a75584f74dd" providerId="ADAL" clId="{50A492D6-8341-4204-B985-F405BB6C18C9}" dt="2024-04-07T17:58:03.377" v="483" actId="1076"/>
        <pc:sldMkLst>
          <pc:docMk/>
          <pc:sldMk cId="3798029424" sldId="439"/>
        </pc:sldMkLst>
        <pc:spChg chg="mod">
          <ac:chgData name="Miller, Barbra" userId="f52220c8-dac8-45e5-95e8-4a75584f74dd" providerId="ADAL" clId="{50A492D6-8341-4204-B985-F405BB6C18C9}" dt="2024-04-07T17:57:52.359" v="481" actId="1076"/>
          <ac:spMkLst>
            <pc:docMk/>
            <pc:sldMk cId="3798029424" sldId="439"/>
            <ac:spMk id="2" creationId="{B448244B-694C-4605-9395-D02576796925}"/>
          </ac:spMkLst>
        </pc:spChg>
        <pc:spChg chg="mod">
          <ac:chgData name="Miller, Barbra" userId="f52220c8-dac8-45e5-95e8-4a75584f74dd" providerId="ADAL" clId="{50A492D6-8341-4204-B985-F405BB6C18C9}" dt="2024-04-07T17:57:56.968" v="482" actId="1076"/>
          <ac:spMkLst>
            <pc:docMk/>
            <pc:sldMk cId="3798029424" sldId="439"/>
            <ac:spMk id="3" creationId="{D11837B3-CCBD-4595-9937-470306468651}"/>
          </ac:spMkLst>
        </pc:spChg>
        <pc:spChg chg="add mod">
          <ac:chgData name="Miller, Barbra" userId="f52220c8-dac8-45e5-95e8-4a75584f74dd" providerId="ADAL" clId="{50A492D6-8341-4204-B985-F405BB6C18C9}" dt="2024-04-07T17:58:03.377" v="483" actId="1076"/>
          <ac:spMkLst>
            <pc:docMk/>
            <pc:sldMk cId="3798029424" sldId="439"/>
            <ac:spMk id="4" creationId="{D037287B-B6EB-6020-5B2E-BAE24D8E1889}"/>
          </ac:spMkLst>
        </pc:spChg>
        <pc:spChg chg="add del">
          <ac:chgData name="Miller, Barbra" userId="f52220c8-dac8-45e5-95e8-4a75584f74dd" providerId="ADAL" clId="{50A492D6-8341-4204-B985-F405BB6C18C9}" dt="2024-04-07T17:55:57.869" v="458" actId="22"/>
          <ac:spMkLst>
            <pc:docMk/>
            <pc:sldMk cId="3798029424" sldId="439"/>
            <ac:spMk id="6" creationId="{779E1879-D978-C6A2-D2B6-E1B15EEE97DD}"/>
          </ac:spMkLst>
        </pc:spChg>
        <pc:spChg chg="add del mod">
          <ac:chgData name="Miller, Barbra" userId="f52220c8-dac8-45e5-95e8-4a75584f74dd" providerId="ADAL" clId="{50A492D6-8341-4204-B985-F405BB6C18C9}" dt="2024-04-07T17:56:27.586" v="467" actId="21"/>
          <ac:spMkLst>
            <pc:docMk/>
            <pc:sldMk cId="3798029424" sldId="439"/>
            <ac:spMk id="8" creationId="{D751A7C6-4157-7288-EF0C-FCEE6F174A4E}"/>
          </ac:spMkLst>
        </pc:spChg>
        <pc:spChg chg="add mod">
          <ac:chgData name="Miller, Barbra" userId="f52220c8-dac8-45e5-95e8-4a75584f74dd" providerId="ADAL" clId="{50A492D6-8341-4204-B985-F405BB6C18C9}" dt="2024-04-07T17:57:24.115" v="475" actId="1076"/>
          <ac:spMkLst>
            <pc:docMk/>
            <pc:sldMk cId="3798029424" sldId="439"/>
            <ac:spMk id="10" creationId="{C6F0A9E3-4976-4CB6-E95B-2042BEC1976D}"/>
          </ac:spMkLst>
        </pc:spChg>
      </pc:sldChg>
      <pc:sldChg chg="addSp modSp mod">
        <pc:chgData name="Miller, Barbra" userId="f52220c8-dac8-45e5-95e8-4a75584f74dd" providerId="ADAL" clId="{50A492D6-8341-4204-B985-F405BB6C18C9}" dt="2024-04-07T18:57:42.287" v="2688" actId="255"/>
        <pc:sldMkLst>
          <pc:docMk/>
          <pc:sldMk cId="1629577711" sldId="442"/>
        </pc:sldMkLst>
        <pc:spChg chg="add mod">
          <ac:chgData name="Miller, Barbra" userId="f52220c8-dac8-45e5-95e8-4a75584f74dd" providerId="ADAL" clId="{50A492D6-8341-4204-B985-F405BB6C18C9}" dt="2024-04-07T18:57:42.287" v="2688" actId="255"/>
          <ac:spMkLst>
            <pc:docMk/>
            <pc:sldMk cId="1629577711" sldId="442"/>
            <ac:spMk id="5" creationId="{29A90314-322E-B654-8173-06433B92D56F}"/>
          </ac:spMkLst>
        </pc:spChg>
      </pc:sldChg>
      <pc:sldChg chg="addSp modSp mod modClrScheme chgLayout">
        <pc:chgData name="Miller, Barbra" userId="f52220c8-dac8-45e5-95e8-4a75584f74dd" providerId="ADAL" clId="{50A492D6-8341-4204-B985-F405BB6C18C9}" dt="2024-04-07T18:54:53.515" v="2574" actId="27636"/>
        <pc:sldMkLst>
          <pc:docMk/>
          <pc:sldMk cId="926461324" sldId="443"/>
        </pc:sldMkLst>
        <pc:spChg chg="mod ord">
          <ac:chgData name="Miller, Barbra" userId="f52220c8-dac8-45e5-95e8-4a75584f74dd" providerId="ADAL" clId="{50A492D6-8341-4204-B985-F405BB6C18C9}" dt="2024-03-31T15:35:19.268" v="5" actId="700"/>
          <ac:spMkLst>
            <pc:docMk/>
            <pc:sldMk cId="926461324" sldId="443"/>
            <ac:spMk id="2" creationId="{6E0D7AF1-17F5-55E4-A7DC-D3FBCA92A1F7}"/>
          </ac:spMkLst>
        </pc:spChg>
        <pc:spChg chg="mod ord">
          <ac:chgData name="Miller, Barbra" userId="f52220c8-dac8-45e5-95e8-4a75584f74dd" providerId="ADAL" clId="{50A492D6-8341-4204-B985-F405BB6C18C9}" dt="2024-04-07T18:54:44.491" v="2570" actId="27636"/>
          <ac:spMkLst>
            <pc:docMk/>
            <pc:sldMk cId="926461324" sldId="443"/>
            <ac:spMk id="3" creationId="{6A0B46CB-DE81-D1FE-5BD1-F8D502C57D77}"/>
          </ac:spMkLst>
        </pc:spChg>
        <pc:spChg chg="add mod ord">
          <ac:chgData name="Miller, Barbra" userId="f52220c8-dac8-45e5-95e8-4a75584f74dd" providerId="ADAL" clId="{50A492D6-8341-4204-B985-F405BB6C18C9}" dt="2024-04-07T18:54:53.515" v="2574" actId="27636"/>
          <ac:spMkLst>
            <pc:docMk/>
            <pc:sldMk cId="926461324" sldId="443"/>
            <ac:spMk id="4" creationId="{524EAA70-4476-96C7-A234-CCBC6BB0CE92}"/>
          </ac:spMkLst>
        </pc:spChg>
      </pc:sldChg>
      <pc:sldChg chg="addSp modSp mod ord chgLayout">
        <pc:chgData name="Miller, Barbra" userId="f52220c8-dac8-45e5-95e8-4a75584f74dd" providerId="ADAL" clId="{50A492D6-8341-4204-B985-F405BB6C18C9}" dt="2024-04-07T18:53:31.444" v="2561" actId="255"/>
        <pc:sldMkLst>
          <pc:docMk/>
          <pc:sldMk cId="2867854689" sldId="444"/>
        </pc:sldMkLst>
        <pc:spChg chg="add mod">
          <ac:chgData name="Miller, Barbra" userId="f52220c8-dac8-45e5-95e8-4a75584f74dd" providerId="ADAL" clId="{50A492D6-8341-4204-B985-F405BB6C18C9}" dt="2024-04-07T18:53:31.444" v="2561" actId="255"/>
          <ac:spMkLst>
            <pc:docMk/>
            <pc:sldMk cId="2867854689" sldId="444"/>
            <ac:spMk id="2" creationId="{E24B4FC8-AF21-09BA-ECF4-AB96097523F3}"/>
          </ac:spMkLst>
        </pc:spChg>
      </pc:sldChg>
      <pc:sldChg chg="modSp mod">
        <pc:chgData name="Miller, Barbra" userId="f52220c8-dac8-45e5-95e8-4a75584f74dd" providerId="ADAL" clId="{50A492D6-8341-4204-B985-F405BB6C18C9}" dt="2024-04-07T18:52:10.383" v="2545" actId="27636"/>
        <pc:sldMkLst>
          <pc:docMk/>
          <pc:sldMk cId="0" sldId="445"/>
        </pc:sldMkLst>
        <pc:spChg chg="mod">
          <ac:chgData name="Miller, Barbra" userId="f52220c8-dac8-45e5-95e8-4a75584f74dd" providerId="ADAL" clId="{50A492D6-8341-4204-B985-F405BB6C18C9}" dt="2024-04-07T18:52:10.383" v="2545" actId="27636"/>
          <ac:spMkLst>
            <pc:docMk/>
            <pc:sldMk cId="0" sldId="445"/>
            <ac:spMk id="4" creationId="{00000000-0000-0000-0000-000000000000}"/>
          </ac:spMkLst>
        </pc:spChg>
      </pc:sldChg>
      <pc:sldChg chg="add">
        <pc:chgData name="Miller, Barbra" userId="f52220c8-dac8-45e5-95e8-4a75584f74dd" providerId="ADAL" clId="{50A492D6-8341-4204-B985-F405BB6C18C9}" dt="2024-04-07T18:52:52.580" v="2548" actId="2890"/>
        <pc:sldMkLst>
          <pc:docMk/>
          <pc:sldMk cId="3662232247" sldId="44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(Medical management, Imaging, Peri-operative care, operative principles, management of post operative hypocalcemia and persistent hyperparathyroidism)</a:t>
            </a:r>
          </a:p>
        </p:txBody>
      </p:sp>
    </p:spTree>
    <p:extLst>
      <p:ext uri="{BB962C8B-B14F-4D97-AF65-F5344CB8AC3E}">
        <p14:creationId xmlns:p14="http://schemas.microsoft.com/office/powerpoint/2010/main" val="42715504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33782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429292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192245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481435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6700436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238950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endParaRPr lang="en-US" dirty="0"/>
          </a:p>
        </p:txBody>
      </p:sp>
    </p:spTree>
    <p:extLst>
      <p:ext uri="{BB962C8B-B14F-4D97-AF65-F5344CB8AC3E}">
        <p14:creationId xmlns:p14="http://schemas.microsoft.com/office/powerpoint/2010/main" val="16762059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17" name="Google Shape;17;p5"/>
          <p:cNvPicPr preferRelativeResize="0"/>
          <p:nvPr/>
        </p:nvPicPr>
        <p:blipFill rotWithShape="1">
          <a:blip r:embed="rId2">
            <a:alphaModFix/>
          </a:blip>
          <a:srcRect/>
          <a:stretch/>
        </p:blipFill>
        <p:spPr>
          <a:xfrm>
            <a:off x="1" y="75565"/>
            <a:ext cx="4155440" cy="1029211"/>
          </a:xfrm>
          <a:prstGeom prst="rect">
            <a:avLst/>
          </a:prstGeom>
          <a:noFill/>
          <a:ln>
            <a:noFill/>
          </a:ln>
        </p:spPr>
      </p:pic>
      <p:cxnSp>
        <p:nvCxnSpPr>
          <p:cNvPr id="18" name="Google Shape;18;p5"/>
          <p:cNvCxnSpPr/>
          <p:nvPr/>
        </p:nvCxnSpPr>
        <p:spPr>
          <a:xfrm>
            <a:off x="0" y="3602038"/>
            <a:ext cx="12192000" cy="0"/>
          </a:xfrm>
          <a:prstGeom prst="straightConnector1">
            <a:avLst/>
          </a:prstGeom>
          <a:noFill/>
          <a:ln w="57150" cap="flat" cmpd="sng">
            <a:solidFill>
              <a:srgbClr val="233F70"/>
            </a:solidFill>
            <a:prstDash val="solid"/>
            <a:miter lim="800000"/>
            <a:headEnd type="none" w="sm" len="sm"/>
            <a:tailEnd type="none" w="sm" len="sm"/>
          </a:ln>
          <a:effectLst>
            <a:reflection stA="68000" endPos="86000" dist="25400" dir="5400000" sy="-100000" algn="bl" rotWithShape="0"/>
          </a:effectLst>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a:prstGeom prst="rect">
            <a:avLst/>
          </a:prstGeo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6197600" y="1981200"/>
            <a:ext cx="5080000" cy="4114800"/>
          </a:xfrm>
          <a:prstGeom prst="rect">
            <a:avLst/>
          </a:prstGeom>
        </p:spPr>
        <p:txBody>
          <a:bodyPr/>
          <a:lstStyle/>
          <a:p>
            <a:pPr lvl="0"/>
            <a:endParaRPr lang="en-US" noProof="0" dirty="0"/>
          </a:p>
        </p:txBody>
      </p:sp>
      <p:sp>
        <p:nvSpPr>
          <p:cNvPr id="5" name="Date Placeholder 4"/>
          <p:cNvSpPr>
            <a:spLocks noGrp="1" noChangeArrowheads="1"/>
          </p:cNvSpPr>
          <p:nvPr>
            <p:ph type="dt" sz="half" idx="10"/>
          </p:nvPr>
        </p:nvSpPr>
        <p:spPr>
          <a:xfrm>
            <a:off x="914400" y="6248400"/>
            <a:ext cx="2540000" cy="457200"/>
          </a:xfrm>
          <a:prstGeom prst="rect">
            <a:avLst/>
          </a:prstGeom>
          <a:ln/>
        </p:spPr>
        <p:txBody>
          <a:bodyPr/>
          <a:lstStyle>
            <a:lvl1pPr>
              <a:defRPr/>
            </a:lvl1pPr>
          </a:lstStyle>
          <a:p>
            <a:pPr>
              <a:defRPr/>
            </a:pPr>
            <a:endParaRPr lang="en-US" dirty="0"/>
          </a:p>
        </p:txBody>
      </p:sp>
      <p:sp>
        <p:nvSpPr>
          <p:cNvPr id="6" name="Footer Placeholder 5"/>
          <p:cNvSpPr>
            <a:spLocks noGrp="1" noChangeArrowheads="1"/>
          </p:cNvSpPr>
          <p:nvPr>
            <p:ph type="ftr" sz="quarter" idx="11"/>
          </p:nvPr>
        </p:nvSpPr>
        <p:spPr>
          <a:xfrm>
            <a:off x="4165600" y="6248400"/>
            <a:ext cx="3860800" cy="457200"/>
          </a:xfrm>
          <a:prstGeom prst="rect">
            <a:avLst/>
          </a:prstGeom>
          <a:ln/>
        </p:spPr>
        <p:txBody>
          <a:bodyPr/>
          <a:lstStyle>
            <a:lvl1pPr>
              <a:defRPr/>
            </a:lvl1pPr>
          </a:lstStyle>
          <a:p>
            <a:pPr>
              <a:defRPr/>
            </a:pPr>
            <a:endParaRPr lang="en-US" dirty="0"/>
          </a:p>
        </p:txBody>
      </p:sp>
      <p:sp>
        <p:nvSpPr>
          <p:cNvPr id="7" name="Slide Number Placeholder 6"/>
          <p:cNvSpPr>
            <a:spLocks noGrp="1" noChangeArrowheads="1"/>
          </p:cNvSpPr>
          <p:nvPr>
            <p:ph type="sldNum" sz="quarter" idx="12"/>
          </p:nvPr>
        </p:nvSpPr>
        <p:spPr>
          <a:xfrm>
            <a:off x="8737600" y="6248400"/>
            <a:ext cx="2540000" cy="457200"/>
          </a:xfrm>
          <a:prstGeom prst="rect">
            <a:avLst/>
          </a:prstGeom>
          <a:ln/>
        </p:spPr>
        <p:txBody>
          <a:bodyPr/>
          <a:lstStyle>
            <a:lvl1pPr>
              <a:defRPr/>
            </a:lvl1pPr>
          </a:lstStyle>
          <a:p>
            <a:fld id="{BF9F81C8-C3A2-47FC-8FAF-72FB3B9FEF72}" type="slidenum">
              <a:rPr lang="en-US" altLang="en-US"/>
              <a:pPr/>
              <a:t>‹#›</a:t>
            </a:fld>
            <a:endParaRPr lang="en-US" altLang="en-US" dirty="0"/>
          </a:p>
        </p:txBody>
      </p:sp>
    </p:spTree>
    <p:extLst>
      <p:ext uri="{BB962C8B-B14F-4D97-AF65-F5344CB8AC3E}">
        <p14:creationId xmlns:p14="http://schemas.microsoft.com/office/powerpoint/2010/main" val="1602089294"/>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609600" y="170133"/>
            <a:ext cx="10972800" cy="338328"/>
          </a:xfrm>
          <a:ln>
            <a:headEnd type="none"/>
            <a:tailEnd type="none"/>
          </a:ln>
        </p:spPr>
        <p:txBody>
          <a:bodyPr wrap="square" anchor="b">
            <a:normAutofit/>
          </a:bodyPr>
          <a:lstStyle>
            <a:lvl1pPr algn="ctr">
              <a:defRPr sz="1800" b="1" dirty="0"/>
            </a:lvl1pPr>
          </a:lstStyle>
          <a:p>
            <a:r>
              <a:rPr lang="en-US" dirty="0"/>
              <a:t>Click to edit Master title style</a:t>
            </a:r>
          </a:p>
        </p:txBody>
      </p:sp>
      <p:sp>
        <p:nvSpPr>
          <p:cNvPr id="3" name="Picture Placeholder 2"/>
          <p:cNvSpPr>
            <a:spLocks noGrp="1"/>
          </p:cNvSpPr>
          <p:nvPr>
            <p:ph type="pic" idx="1"/>
          </p:nvPr>
        </p:nvSpPr>
        <p:spPr bwMode="white">
          <a:xfrm>
            <a:off x="609600" y="541713"/>
            <a:ext cx="7620000" cy="5715000"/>
          </a:xfrm>
          <a:ln>
            <a:solidFill>
              <a:schemeClr val="dk1">
                <a:lumMod val="50000"/>
                <a:lumOff val="50000"/>
              </a:schemeClr>
            </a:solidFill>
            <a:headEnd type="none"/>
            <a:tailEnd type="none"/>
          </a:ln>
        </p:spPr>
        <p:txBody>
          <a:bodyPr wrap="square"/>
          <a:lstStyle>
            <a:lvl1pPr marL="0" indent="0">
              <a:buNone/>
              <a:defRPr sz="3200" dirty="0"/>
            </a:lvl1pPr>
            <a:lvl2pPr marL="457200" indent="0">
              <a:buNone/>
              <a:defRPr sz="2800" dirty="0"/>
            </a:lvl2pPr>
            <a:lvl3pPr marL="914400" indent="0">
              <a:buNone/>
              <a:defRPr sz="2400" dirty="0"/>
            </a:lvl3pPr>
            <a:lvl4pPr marL="1371600" indent="0">
              <a:buNone/>
              <a:defRPr sz="2000" dirty="0"/>
            </a:lvl4pPr>
            <a:lvl5pPr marL="1828800" indent="0">
              <a:buNone/>
              <a:defRPr sz="2000" dirty="0"/>
            </a:lvl5pPr>
            <a:lvl6pPr marL="2286000" indent="0">
              <a:buNone/>
              <a:defRPr sz="2000" dirty="0"/>
            </a:lvl6pPr>
            <a:lvl7pPr marL="2743200" indent="0">
              <a:buNone/>
              <a:defRPr sz="2000" dirty="0"/>
            </a:lvl7pPr>
            <a:lvl8pPr marL="3200400" indent="0">
              <a:buNone/>
              <a:defRPr sz="2000" dirty="0"/>
            </a:lvl8pPr>
            <a:lvl9pPr marL="3657600" indent="0">
              <a:buNone/>
              <a:defRPr sz="2000" dirty="0"/>
            </a:lvl9pPr>
          </a:lstStyle>
          <a:p>
            <a:endParaRPr lang="en-US" dirty="0"/>
          </a:p>
        </p:txBody>
      </p:sp>
      <p:sp>
        <p:nvSpPr>
          <p:cNvPr id="4" name="Text Placeholder 3"/>
          <p:cNvSpPr>
            <a:spLocks noGrp="1"/>
          </p:cNvSpPr>
          <p:nvPr>
            <p:ph type="body" sz="half" idx="2"/>
          </p:nvPr>
        </p:nvSpPr>
        <p:spPr bwMode="white">
          <a:xfrm>
            <a:off x="8331200" y="2438400"/>
            <a:ext cx="3251200" cy="3812703"/>
          </a:xfrm>
          <a:ln>
            <a:headEnd type="none"/>
            <a:tailEnd type="none"/>
          </a:ln>
        </p:spPr>
        <p:txBody>
          <a:bodyPr wrap="square" anchor="b">
            <a:normAutofit/>
          </a:bodyPr>
          <a:lstStyle>
            <a:lvl1pPr marL="0" indent="0">
              <a:buNone/>
              <a:defRPr sz="1000" dirty="0"/>
            </a:lvl1pPr>
            <a:lvl2pPr marL="457200" indent="0">
              <a:buNone/>
              <a:defRPr sz="1200" dirty="0"/>
            </a:lvl2pPr>
            <a:lvl3pPr marL="914400" indent="0">
              <a:buNone/>
              <a:defRPr sz="1000" dirty="0"/>
            </a:lvl3pPr>
            <a:lvl4pPr marL="1371600" indent="0">
              <a:buNone/>
              <a:defRPr sz="900" dirty="0"/>
            </a:lvl4pPr>
            <a:lvl5pPr marL="1828800" indent="0">
              <a:buNone/>
              <a:defRPr sz="900" dirty="0"/>
            </a:lvl5pPr>
            <a:lvl6pPr marL="2286000" indent="0">
              <a:buNone/>
              <a:defRPr sz="900" dirty="0"/>
            </a:lvl6pPr>
            <a:lvl7pPr marL="2743200" indent="0">
              <a:buNone/>
              <a:defRPr sz="900" dirty="0"/>
            </a:lvl7pPr>
            <a:lvl8pPr marL="3200400" indent="0">
              <a:buNone/>
              <a:defRPr sz="900" dirty="0"/>
            </a:lvl8pPr>
            <a:lvl9pPr marL="3657600" indent="0">
              <a:buNone/>
              <a:defRPr sz="900" dirty="0"/>
            </a:lvl9pPr>
          </a:lstStyle>
          <a:p>
            <a:r>
              <a:rPr lang="en-US" dirty="0"/>
              <a:t>Click to edit Master text styles</a:t>
            </a:r>
          </a:p>
        </p:txBody>
      </p:sp>
      <p:sp>
        <p:nvSpPr>
          <p:cNvPr id="6" name="Footer Placeholder 5"/>
          <p:cNvSpPr>
            <a:spLocks noGrp="1"/>
          </p:cNvSpPr>
          <p:nvPr>
            <p:ph type="ftr" sz="quarter" idx="11"/>
          </p:nvPr>
        </p:nvSpPr>
        <p:spPr bwMode="white">
          <a:xfrm>
            <a:off x="3556000" y="6356351"/>
            <a:ext cx="7518400" cy="365125"/>
          </a:xfrm>
          <a:ln>
            <a:headEnd type="none"/>
            <a:tailEnd type="none"/>
          </a:ln>
        </p:spPr>
        <p:txBody>
          <a:bodyPr wrap="square"/>
          <a:lstStyle>
            <a:lvl1pPr>
              <a:defRPr sz="900" dirty="0"/>
            </a:lvl1pPr>
          </a:lstStyle>
          <a:p>
            <a:r>
              <a:rPr lang="en-US" dirty="0"/>
              <a:t>Copyright © 2024 Wolters Kluwer. Published by Lippincott Williams &amp; Wilkins.</a:t>
            </a:r>
          </a:p>
        </p:txBody>
      </p:sp>
      <p:sp>
        <p:nvSpPr>
          <p:cNvPr id="7" name="Slide Number Placeholder 6"/>
          <p:cNvSpPr>
            <a:spLocks noGrp="1"/>
          </p:cNvSpPr>
          <p:nvPr>
            <p:ph type="sldNum" sz="quarter" idx="12"/>
          </p:nvPr>
        </p:nvSpPr>
        <p:spPr bwMode="white">
          <a:xfrm>
            <a:off x="11074400" y="6356351"/>
            <a:ext cx="508000" cy="365125"/>
          </a:xfrm>
          <a:ln>
            <a:headEnd type="none"/>
            <a:tailEnd type="none"/>
          </a:ln>
        </p:spPr>
        <p:txBody>
          <a:bodyPr wrap="square"/>
          <a:lstStyle>
            <a:lvl1pPr>
              <a:defRPr sz="900" dirty="0"/>
            </a:lvl1pPr>
          </a:lstStyle>
          <a:p>
            <a:fld id="{27A13296-8103-46F4-BA41-F532E14F2100}" type="slidenum">
              <a:rPr lang="en-US" dirty="0"/>
              <a:t>‹#›</a:t>
            </a:fld>
            <a:endParaRPr lang="en-US" dirty="0"/>
          </a:p>
        </p:txBody>
      </p:sp>
      <p:sp>
        <p:nvSpPr>
          <p:cNvPr id="9" name="Text Placeholder 3"/>
          <p:cNvSpPr>
            <a:spLocks noGrp="1"/>
          </p:cNvSpPr>
          <p:nvPr>
            <p:ph type="body" sz="half" idx="13"/>
          </p:nvPr>
        </p:nvSpPr>
        <p:spPr bwMode="white">
          <a:xfrm>
            <a:off x="8331200" y="550652"/>
            <a:ext cx="3251200" cy="1831502"/>
          </a:xfrm>
          <a:ln>
            <a:headEnd type="none"/>
            <a:tailEnd type="none"/>
          </a:ln>
        </p:spPr>
        <p:txBody>
          <a:bodyPr wrap="square">
            <a:normAutofit/>
          </a:bodyPr>
          <a:lstStyle>
            <a:lvl1pPr marL="0" indent="0">
              <a:buNone/>
              <a:defRPr sz="1000" dirty="0"/>
            </a:lvl1pPr>
            <a:lvl2pPr marL="457200" indent="0">
              <a:buNone/>
              <a:defRPr sz="1200" dirty="0"/>
            </a:lvl2pPr>
            <a:lvl3pPr marL="914400" indent="0">
              <a:buNone/>
              <a:defRPr sz="1000" dirty="0"/>
            </a:lvl3pPr>
            <a:lvl4pPr marL="1371600" indent="0">
              <a:buNone/>
              <a:defRPr sz="900" dirty="0"/>
            </a:lvl4pPr>
            <a:lvl5pPr marL="1828800" indent="0">
              <a:buNone/>
              <a:defRPr sz="900" dirty="0"/>
            </a:lvl5pPr>
            <a:lvl6pPr marL="2286000" indent="0">
              <a:buNone/>
              <a:defRPr sz="900" dirty="0"/>
            </a:lvl6pPr>
            <a:lvl7pPr marL="2743200" indent="0">
              <a:buNone/>
              <a:defRPr sz="900" dirty="0"/>
            </a:lvl7pPr>
            <a:lvl8pPr marL="3200400" indent="0">
              <a:buNone/>
              <a:defRPr sz="900" dirty="0"/>
            </a:lvl8pPr>
            <a:lvl9pPr marL="3657600" indent="0">
              <a:buNone/>
              <a:defRPr sz="900" dirty="0"/>
            </a:lvl9pPr>
          </a:lstStyle>
          <a:p>
            <a:r>
              <a:rPr lang="en-US" dirty="0"/>
              <a:t>Click to edit Master text styles</a:t>
            </a:r>
          </a:p>
        </p:txBody>
      </p:sp>
    </p:spTree>
    <p:extLst>
      <p:ext uri="{BB962C8B-B14F-4D97-AF65-F5344CB8AC3E}">
        <p14:creationId xmlns:p14="http://schemas.microsoft.com/office/powerpoint/2010/main" val="34105865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_Picture with Caption">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609600" y="170133"/>
            <a:ext cx="10972800" cy="338328"/>
          </a:xfrm>
          <a:ln>
            <a:headEnd type="none"/>
            <a:tailEnd type="none"/>
          </a:ln>
        </p:spPr>
        <p:txBody>
          <a:bodyPr wrap="square" anchor="b">
            <a:normAutofit/>
          </a:bodyPr>
          <a:lstStyle>
            <a:lvl1pPr algn="ctr">
              <a:defRPr sz="1800" b="1" dirty="0"/>
            </a:lvl1pPr>
          </a:lstStyle>
          <a:p>
            <a:r>
              <a:rPr lang="en-US" dirty="0"/>
              <a:t>Click to edit Master title style</a:t>
            </a:r>
          </a:p>
        </p:txBody>
      </p:sp>
      <p:sp>
        <p:nvSpPr>
          <p:cNvPr id="3" name="Picture Placeholder 2"/>
          <p:cNvSpPr>
            <a:spLocks noGrp="1"/>
          </p:cNvSpPr>
          <p:nvPr>
            <p:ph type="pic" idx="1"/>
          </p:nvPr>
        </p:nvSpPr>
        <p:spPr bwMode="white">
          <a:xfrm>
            <a:off x="609600" y="541713"/>
            <a:ext cx="7620000" cy="5715000"/>
          </a:xfrm>
          <a:ln>
            <a:solidFill>
              <a:schemeClr val="dk1">
                <a:lumMod val="50000"/>
                <a:lumOff val="50000"/>
              </a:schemeClr>
            </a:solidFill>
            <a:headEnd type="none"/>
            <a:tailEnd type="none"/>
          </a:ln>
        </p:spPr>
        <p:txBody>
          <a:bodyPr wrap="square"/>
          <a:lstStyle>
            <a:lvl1pPr marL="0" indent="0">
              <a:buNone/>
              <a:defRPr sz="3200" dirty="0"/>
            </a:lvl1pPr>
            <a:lvl2pPr marL="457200" indent="0">
              <a:buNone/>
              <a:defRPr sz="2800" dirty="0"/>
            </a:lvl2pPr>
            <a:lvl3pPr marL="914400" indent="0">
              <a:buNone/>
              <a:defRPr sz="2400" dirty="0"/>
            </a:lvl3pPr>
            <a:lvl4pPr marL="1371600" indent="0">
              <a:buNone/>
              <a:defRPr sz="2000" dirty="0"/>
            </a:lvl4pPr>
            <a:lvl5pPr marL="1828800" indent="0">
              <a:buNone/>
              <a:defRPr sz="2000" dirty="0"/>
            </a:lvl5pPr>
            <a:lvl6pPr marL="2286000" indent="0">
              <a:buNone/>
              <a:defRPr sz="2000" dirty="0"/>
            </a:lvl6pPr>
            <a:lvl7pPr marL="2743200" indent="0">
              <a:buNone/>
              <a:defRPr sz="2000" dirty="0"/>
            </a:lvl7pPr>
            <a:lvl8pPr marL="3200400" indent="0">
              <a:buNone/>
              <a:defRPr sz="2000" dirty="0"/>
            </a:lvl8pPr>
            <a:lvl9pPr marL="3657600" indent="0">
              <a:buNone/>
              <a:defRPr sz="2000" dirty="0"/>
            </a:lvl9pPr>
          </a:lstStyle>
          <a:p>
            <a:endParaRPr lang="en-US" dirty="0"/>
          </a:p>
        </p:txBody>
      </p:sp>
      <p:sp>
        <p:nvSpPr>
          <p:cNvPr id="4" name="Text Placeholder 3"/>
          <p:cNvSpPr>
            <a:spLocks noGrp="1"/>
          </p:cNvSpPr>
          <p:nvPr>
            <p:ph type="body" sz="half" idx="2"/>
          </p:nvPr>
        </p:nvSpPr>
        <p:spPr bwMode="white">
          <a:xfrm>
            <a:off x="8331200" y="2438400"/>
            <a:ext cx="3251200" cy="3812703"/>
          </a:xfrm>
          <a:ln>
            <a:headEnd type="none"/>
            <a:tailEnd type="none"/>
          </a:ln>
        </p:spPr>
        <p:txBody>
          <a:bodyPr wrap="square" anchor="b">
            <a:normAutofit/>
          </a:bodyPr>
          <a:lstStyle>
            <a:lvl1pPr marL="0" indent="0">
              <a:buNone/>
              <a:defRPr sz="1000" dirty="0"/>
            </a:lvl1pPr>
            <a:lvl2pPr marL="457200" indent="0">
              <a:buNone/>
              <a:defRPr sz="1200" dirty="0"/>
            </a:lvl2pPr>
            <a:lvl3pPr marL="914400" indent="0">
              <a:buNone/>
              <a:defRPr sz="1000" dirty="0"/>
            </a:lvl3pPr>
            <a:lvl4pPr marL="1371600" indent="0">
              <a:buNone/>
              <a:defRPr sz="900" dirty="0"/>
            </a:lvl4pPr>
            <a:lvl5pPr marL="1828800" indent="0">
              <a:buNone/>
              <a:defRPr sz="900" dirty="0"/>
            </a:lvl5pPr>
            <a:lvl6pPr marL="2286000" indent="0">
              <a:buNone/>
              <a:defRPr sz="900" dirty="0"/>
            </a:lvl6pPr>
            <a:lvl7pPr marL="2743200" indent="0">
              <a:buNone/>
              <a:defRPr sz="900" dirty="0"/>
            </a:lvl7pPr>
            <a:lvl8pPr marL="3200400" indent="0">
              <a:buNone/>
              <a:defRPr sz="900" dirty="0"/>
            </a:lvl8pPr>
            <a:lvl9pPr marL="3657600" indent="0">
              <a:buNone/>
              <a:defRPr sz="900" dirty="0"/>
            </a:lvl9pPr>
          </a:lstStyle>
          <a:p>
            <a:r>
              <a:rPr lang="en-US" dirty="0"/>
              <a:t>Click to edit Master text styles</a:t>
            </a:r>
          </a:p>
        </p:txBody>
      </p:sp>
      <p:sp>
        <p:nvSpPr>
          <p:cNvPr id="6" name="Footer Placeholder 5"/>
          <p:cNvSpPr>
            <a:spLocks noGrp="1"/>
          </p:cNvSpPr>
          <p:nvPr>
            <p:ph type="ftr" sz="quarter" idx="11"/>
          </p:nvPr>
        </p:nvSpPr>
        <p:spPr bwMode="white">
          <a:xfrm>
            <a:off x="3556000" y="6356351"/>
            <a:ext cx="7518400" cy="365125"/>
          </a:xfrm>
          <a:ln>
            <a:headEnd type="none"/>
            <a:tailEnd type="none"/>
          </a:ln>
        </p:spPr>
        <p:txBody>
          <a:bodyPr wrap="square"/>
          <a:lstStyle>
            <a:lvl1pPr>
              <a:defRPr sz="900" dirty="0"/>
            </a:lvl1pPr>
          </a:lstStyle>
          <a:p>
            <a:r>
              <a:rPr lang="en-US" dirty="0"/>
              <a:t>Copyright © 2024 Wolters Kluwer. Published by Lippincott Williams &amp; Wilkins.</a:t>
            </a:r>
          </a:p>
        </p:txBody>
      </p:sp>
      <p:sp>
        <p:nvSpPr>
          <p:cNvPr id="7" name="Slide Number Placeholder 6"/>
          <p:cNvSpPr>
            <a:spLocks noGrp="1"/>
          </p:cNvSpPr>
          <p:nvPr>
            <p:ph type="sldNum" sz="quarter" idx="12"/>
          </p:nvPr>
        </p:nvSpPr>
        <p:spPr bwMode="white">
          <a:xfrm>
            <a:off x="11074400" y="6356351"/>
            <a:ext cx="508000" cy="365125"/>
          </a:xfrm>
          <a:ln>
            <a:headEnd type="none"/>
            <a:tailEnd type="none"/>
          </a:ln>
        </p:spPr>
        <p:txBody>
          <a:bodyPr wrap="square"/>
          <a:lstStyle>
            <a:lvl1pPr>
              <a:defRPr sz="900" dirty="0"/>
            </a:lvl1pPr>
          </a:lstStyle>
          <a:p>
            <a:fld id="{27A13296-8103-46F4-BA41-F532E14F2100}" type="slidenum">
              <a:rPr lang="en-US" dirty="0"/>
              <a:t>‹#›</a:t>
            </a:fld>
            <a:endParaRPr lang="en-US" dirty="0"/>
          </a:p>
        </p:txBody>
      </p:sp>
      <p:sp>
        <p:nvSpPr>
          <p:cNvPr id="9" name="Text Placeholder 3"/>
          <p:cNvSpPr>
            <a:spLocks noGrp="1"/>
          </p:cNvSpPr>
          <p:nvPr>
            <p:ph type="body" sz="half" idx="13"/>
          </p:nvPr>
        </p:nvSpPr>
        <p:spPr bwMode="white">
          <a:xfrm>
            <a:off x="8331200" y="550652"/>
            <a:ext cx="3251200" cy="1831502"/>
          </a:xfrm>
          <a:ln>
            <a:headEnd type="none"/>
            <a:tailEnd type="none"/>
          </a:ln>
        </p:spPr>
        <p:txBody>
          <a:bodyPr wrap="square">
            <a:normAutofit/>
          </a:bodyPr>
          <a:lstStyle>
            <a:lvl1pPr marL="0" indent="0">
              <a:buNone/>
              <a:defRPr sz="1000" dirty="0"/>
            </a:lvl1pPr>
            <a:lvl2pPr marL="457200" indent="0">
              <a:buNone/>
              <a:defRPr sz="1200" dirty="0"/>
            </a:lvl2pPr>
            <a:lvl3pPr marL="914400" indent="0">
              <a:buNone/>
              <a:defRPr sz="1000" dirty="0"/>
            </a:lvl3pPr>
            <a:lvl4pPr marL="1371600" indent="0">
              <a:buNone/>
              <a:defRPr sz="900" dirty="0"/>
            </a:lvl4pPr>
            <a:lvl5pPr marL="1828800" indent="0">
              <a:buNone/>
              <a:defRPr sz="900" dirty="0"/>
            </a:lvl5pPr>
            <a:lvl6pPr marL="2286000" indent="0">
              <a:buNone/>
              <a:defRPr sz="900" dirty="0"/>
            </a:lvl6pPr>
            <a:lvl7pPr marL="2743200" indent="0">
              <a:buNone/>
              <a:defRPr sz="900" dirty="0"/>
            </a:lvl7pPr>
            <a:lvl8pPr marL="3200400" indent="0">
              <a:buNone/>
              <a:defRPr sz="900" dirty="0"/>
            </a:lvl8pPr>
            <a:lvl9pPr marL="3657600" indent="0">
              <a:buNone/>
              <a:defRPr sz="900" dirty="0"/>
            </a:lvl9pPr>
          </a:lstStyle>
          <a:p>
            <a:r>
              <a:rPr lang="en-US" dirty="0"/>
              <a:t>Click to edit Master text styles</a:t>
            </a:r>
          </a:p>
        </p:txBody>
      </p:sp>
    </p:spTree>
    <p:extLst>
      <p:ext uri="{BB962C8B-B14F-4D97-AF65-F5344CB8AC3E}">
        <p14:creationId xmlns:p14="http://schemas.microsoft.com/office/powerpoint/2010/main" val="29286509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3_Picture with Caption">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609600" y="170133"/>
            <a:ext cx="10972800" cy="338328"/>
          </a:xfrm>
          <a:ln>
            <a:headEnd type="none"/>
            <a:tailEnd type="none"/>
          </a:ln>
        </p:spPr>
        <p:txBody>
          <a:bodyPr wrap="square" anchor="b">
            <a:normAutofit/>
          </a:bodyPr>
          <a:lstStyle>
            <a:lvl1pPr algn="ctr">
              <a:defRPr sz="1800" b="1" dirty="0"/>
            </a:lvl1pPr>
          </a:lstStyle>
          <a:p>
            <a:r>
              <a:rPr lang="en-US" dirty="0"/>
              <a:t>Click to edit Master title style</a:t>
            </a:r>
          </a:p>
        </p:txBody>
      </p:sp>
      <p:sp>
        <p:nvSpPr>
          <p:cNvPr id="3" name="Picture Placeholder 2"/>
          <p:cNvSpPr>
            <a:spLocks noGrp="1"/>
          </p:cNvSpPr>
          <p:nvPr>
            <p:ph type="pic" idx="1"/>
          </p:nvPr>
        </p:nvSpPr>
        <p:spPr bwMode="white">
          <a:xfrm>
            <a:off x="609600" y="541713"/>
            <a:ext cx="7620000" cy="5715000"/>
          </a:xfrm>
          <a:ln>
            <a:solidFill>
              <a:schemeClr val="dk1">
                <a:lumMod val="50000"/>
                <a:lumOff val="50000"/>
              </a:schemeClr>
            </a:solidFill>
            <a:headEnd type="none"/>
            <a:tailEnd type="none"/>
          </a:ln>
        </p:spPr>
        <p:txBody>
          <a:bodyPr wrap="square"/>
          <a:lstStyle>
            <a:lvl1pPr marL="0" indent="0">
              <a:buNone/>
              <a:defRPr sz="3200" dirty="0"/>
            </a:lvl1pPr>
            <a:lvl2pPr marL="457200" indent="0">
              <a:buNone/>
              <a:defRPr sz="2800" dirty="0"/>
            </a:lvl2pPr>
            <a:lvl3pPr marL="914400" indent="0">
              <a:buNone/>
              <a:defRPr sz="2400" dirty="0"/>
            </a:lvl3pPr>
            <a:lvl4pPr marL="1371600" indent="0">
              <a:buNone/>
              <a:defRPr sz="2000" dirty="0"/>
            </a:lvl4pPr>
            <a:lvl5pPr marL="1828800" indent="0">
              <a:buNone/>
              <a:defRPr sz="2000" dirty="0"/>
            </a:lvl5pPr>
            <a:lvl6pPr marL="2286000" indent="0">
              <a:buNone/>
              <a:defRPr sz="2000" dirty="0"/>
            </a:lvl6pPr>
            <a:lvl7pPr marL="2743200" indent="0">
              <a:buNone/>
              <a:defRPr sz="2000" dirty="0"/>
            </a:lvl7pPr>
            <a:lvl8pPr marL="3200400" indent="0">
              <a:buNone/>
              <a:defRPr sz="2000" dirty="0"/>
            </a:lvl8pPr>
            <a:lvl9pPr marL="3657600" indent="0">
              <a:buNone/>
              <a:defRPr sz="2000" dirty="0"/>
            </a:lvl9pPr>
          </a:lstStyle>
          <a:p>
            <a:endParaRPr lang="en-US" dirty="0"/>
          </a:p>
        </p:txBody>
      </p:sp>
      <p:sp>
        <p:nvSpPr>
          <p:cNvPr id="4" name="Text Placeholder 3"/>
          <p:cNvSpPr>
            <a:spLocks noGrp="1"/>
          </p:cNvSpPr>
          <p:nvPr>
            <p:ph type="body" sz="half" idx="2"/>
          </p:nvPr>
        </p:nvSpPr>
        <p:spPr bwMode="white">
          <a:xfrm>
            <a:off x="8331200" y="2438400"/>
            <a:ext cx="3251200" cy="3812703"/>
          </a:xfrm>
          <a:ln>
            <a:headEnd type="none"/>
            <a:tailEnd type="none"/>
          </a:ln>
        </p:spPr>
        <p:txBody>
          <a:bodyPr wrap="square" anchor="b">
            <a:normAutofit/>
          </a:bodyPr>
          <a:lstStyle>
            <a:lvl1pPr marL="0" indent="0">
              <a:buNone/>
              <a:defRPr sz="1000" dirty="0"/>
            </a:lvl1pPr>
            <a:lvl2pPr marL="457200" indent="0">
              <a:buNone/>
              <a:defRPr sz="1200" dirty="0"/>
            </a:lvl2pPr>
            <a:lvl3pPr marL="914400" indent="0">
              <a:buNone/>
              <a:defRPr sz="1000" dirty="0"/>
            </a:lvl3pPr>
            <a:lvl4pPr marL="1371600" indent="0">
              <a:buNone/>
              <a:defRPr sz="900" dirty="0"/>
            </a:lvl4pPr>
            <a:lvl5pPr marL="1828800" indent="0">
              <a:buNone/>
              <a:defRPr sz="900" dirty="0"/>
            </a:lvl5pPr>
            <a:lvl6pPr marL="2286000" indent="0">
              <a:buNone/>
              <a:defRPr sz="900" dirty="0"/>
            </a:lvl6pPr>
            <a:lvl7pPr marL="2743200" indent="0">
              <a:buNone/>
              <a:defRPr sz="900" dirty="0"/>
            </a:lvl7pPr>
            <a:lvl8pPr marL="3200400" indent="0">
              <a:buNone/>
              <a:defRPr sz="900" dirty="0"/>
            </a:lvl8pPr>
            <a:lvl9pPr marL="3657600" indent="0">
              <a:buNone/>
              <a:defRPr sz="900" dirty="0"/>
            </a:lvl9pPr>
          </a:lstStyle>
          <a:p>
            <a:r>
              <a:rPr lang="en-US" dirty="0"/>
              <a:t>Click to edit Master text styles</a:t>
            </a:r>
          </a:p>
        </p:txBody>
      </p:sp>
      <p:sp>
        <p:nvSpPr>
          <p:cNvPr id="6" name="Footer Placeholder 5"/>
          <p:cNvSpPr>
            <a:spLocks noGrp="1"/>
          </p:cNvSpPr>
          <p:nvPr>
            <p:ph type="ftr" sz="quarter" idx="11"/>
          </p:nvPr>
        </p:nvSpPr>
        <p:spPr bwMode="white">
          <a:xfrm>
            <a:off x="3556000" y="6356351"/>
            <a:ext cx="7518400" cy="365125"/>
          </a:xfrm>
          <a:ln>
            <a:headEnd type="none"/>
            <a:tailEnd type="none"/>
          </a:ln>
        </p:spPr>
        <p:txBody>
          <a:bodyPr wrap="square"/>
          <a:lstStyle>
            <a:lvl1pPr>
              <a:defRPr sz="900" dirty="0"/>
            </a:lvl1pPr>
          </a:lstStyle>
          <a:p>
            <a:r>
              <a:rPr lang="en-US" dirty="0"/>
              <a:t>Copyright © 2024 Wolters Kluwer. Published by Lippincott Williams &amp; Wilkins.</a:t>
            </a:r>
          </a:p>
        </p:txBody>
      </p:sp>
      <p:sp>
        <p:nvSpPr>
          <p:cNvPr id="7" name="Slide Number Placeholder 6"/>
          <p:cNvSpPr>
            <a:spLocks noGrp="1"/>
          </p:cNvSpPr>
          <p:nvPr>
            <p:ph type="sldNum" sz="quarter" idx="12"/>
          </p:nvPr>
        </p:nvSpPr>
        <p:spPr bwMode="white">
          <a:xfrm>
            <a:off x="11074400" y="6356351"/>
            <a:ext cx="508000" cy="365125"/>
          </a:xfrm>
          <a:ln>
            <a:headEnd type="none"/>
            <a:tailEnd type="none"/>
          </a:ln>
        </p:spPr>
        <p:txBody>
          <a:bodyPr wrap="square"/>
          <a:lstStyle>
            <a:lvl1pPr>
              <a:defRPr sz="900" dirty="0"/>
            </a:lvl1pPr>
          </a:lstStyle>
          <a:p>
            <a:fld id="{27A13296-8103-46F4-BA41-F532E14F2100}" type="slidenum">
              <a:rPr lang="en-US" dirty="0"/>
              <a:t>‹#›</a:t>
            </a:fld>
            <a:endParaRPr lang="en-US" dirty="0"/>
          </a:p>
        </p:txBody>
      </p:sp>
      <p:sp>
        <p:nvSpPr>
          <p:cNvPr id="9" name="Text Placeholder 3"/>
          <p:cNvSpPr>
            <a:spLocks noGrp="1"/>
          </p:cNvSpPr>
          <p:nvPr>
            <p:ph type="body" sz="half" idx="13"/>
          </p:nvPr>
        </p:nvSpPr>
        <p:spPr bwMode="white">
          <a:xfrm>
            <a:off x="8331200" y="550652"/>
            <a:ext cx="3251200" cy="1831502"/>
          </a:xfrm>
          <a:ln>
            <a:headEnd type="none"/>
            <a:tailEnd type="none"/>
          </a:ln>
        </p:spPr>
        <p:txBody>
          <a:bodyPr wrap="square">
            <a:normAutofit/>
          </a:bodyPr>
          <a:lstStyle>
            <a:lvl1pPr marL="0" indent="0">
              <a:buNone/>
              <a:defRPr sz="1000" dirty="0"/>
            </a:lvl1pPr>
            <a:lvl2pPr marL="457200" indent="0">
              <a:buNone/>
              <a:defRPr sz="1200" dirty="0"/>
            </a:lvl2pPr>
            <a:lvl3pPr marL="914400" indent="0">
              <a:buNone/>
              <a:defRPr sz="1000" dirty="0"/>
            </a:lvl3pPr>
            <a:lvl4pPr marL="1371600" indent="0">
              <a:buNone/>
              <a:defRPr sz="900" dirty="0"/>
            </a:lvl4pPr>
            <a:lvl5pPr marL="1828800" indent="0">
              <a:buNone/>
              <a:defRPr sz="900" dirty="0"/>
            </a:lvl5pPr>
            <a:lvl6pPr marL="2286000" indent="0">
              <a:buNone/>
              <a:defRPr sz="900" dirty="0"/>
            </a:lvl6pPr>
            <a:lvl7pPr marL="2743200" indent="0">
              <a:buNone/>
              <a:defRPr sz="900" dirty="0"/>
            </a:lvl7pPr>
            <a:lvl8pPr marL="3200400" indent="0">
              <a:buNone/>
              <a:defRPr sz="900" dirty="0"/>
            </a:lvl8pPr>
            <a:lvl9pPr marL="3657600" indent="0">
              <a:buNone/>
              <a:defRPr sz="900" dirty="0"/>
            </a:lvl9pPr>
          </a:lstStyle>
          <a:p>
            <a:r>
              <a:rPr lang="en-US" dirty="0"/>
              <a:t>Click to edit Master text styles</a:t>
            </a:r>
          </a:p>
        </p:txBody>
      </p:sp>
    </p:spTree>
    <p:extLst>
      <p:ext uri="{BB962C8B-B14F-4D97-AF65-F5344CB8AC3E}">
        <p14:creationId xmlns:p14="http://schemas.microsoft.com/office/powerpoint/2010/main" val="3194131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4_Picture with Caption">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609600" y="170133"/>
            <a:ext cx="10972800" cy="338328"/>
          </a:xfrm>
          <a:ln>
            <a:headEnd type="none"/>
            <a:tailEnd type="none"/>
          </a:ln>
        </p:spPr>
        <p:txBody>
          <a:bodyPr wrap="square" anchor="b">
            <a:normAutofit/>
          </a:bodyPr>
          <a:lstStyle>
            <a:lvl1pPr algn="ctr">
              <a:defRPr sz="1800" b="1" dirty="0"/>
            </a:lvl1pPr>
          </a:lstStyle>
          <a:p>
            <a:r>
              <a:rPr lang="en-US" dirty="0"/>
              <a:t>Click to edit Master title style</a:t>
            </a:r>
          </a:p>
        </p:txBody>
      </p:sp>
      <p:sp>
        <p:nvSpPr>
          <p:cNvPr id="3" name="Picture Placeholder 2"/>
          <p:cNvSpPr>
            <a:spLocks noGrp="1"/>
          </p:cNvSpPr>
          <p:nvPr>
            <p:ph type="pic" idx="1"/>
          </p:nvPr>
        </p:nvSpPr>
        <p:spPr bwMode="white">
          <a:xfrm>
            <a:off x="609600" y="541713"/>
            <a:ext cx="7620000" cy="5715000"/>
          </a:xfrm>
          <a:ln>
            <a:solidFill>
              <a:schemeClr val="dk1">
                <a:lumMod val="50000"/>
                <a:lumOff val="50000"/>
              </a:schemeClr>
            </a:solidFill>
            <a:headEnd type="none"/>
            <a:tailEnd type="none"/>
          </a:ln>
        </p:spPr>
        <p:txBody>
          <a:bodyPr wrap="square"/>
          <a:lstStyle>
            <a:lvl1pPr marL="0" indent="0">
              <a:buNone/>
              <a:defRPr sz="3200" dirty="0"/>
            </a:lvl1pPr>
            <a:lvl2pPr marL="457200" indent="0">
              <a:buNone/>
              <a:defRPr sz="2800" dirty="0"/>
            </a:lvl2pPr>
            <a:lvl3pPr marL="914400" indent="0">
              <a:buNone/>
              <a:defRPr sz="2400" dirty="0"/>
            </a:lvl3pPr>
            <a:lvl4pPr marL="1371600" indent="0">
              <a:buNone/>
              <a:defRPr sz="2000" dirty="0"/>
            </a:lvl4pPr>
            <a:lvl5pPr marL="1828800" indent="0">
              <a:buNone/>
              <a:defRPr sz="2000" dirty="0"/>
            </a:lvl5pPr>
            <a:lvl6pPr marL="2286000" indent="0">
              <a:buNone/>
              <a:defRPr sz="2000" dirty="0"/>
            </a:lvl6pPr>
            <a:lvl7pPr marL="2743200" indent="0">
              <a:buNone/>
              <a:defRPr sz="2000" dirty="0"/>
            </a:lvl7pPr>
            <a:lvl8pPr marL="3200400" indent="0">
              <a:buNone/>
              <a:defRPr sz="2000" dirty="0"/>
            </a:lvl8pPr>
            <a:lvl9pPr marL="3657600" indent="0">
              <a:buNone/>
              <a:defRPr sz="2000" dirty="0"/>
            </a:lvl9pPr>
          </a:lstStyle>
          <a:p>
            <a:endParaRPr lang="en-US" dirty="0"/>
          </a:p>
        </p:txBody>
      </p:sp>
      <p:sp>
        <p:nvSpPr>
          <p:cNvPr id="4" name="Text Placeholder 3"/>
          <p:cNvSpPr>
            <a:spLocks noGrp="1"/>
          </p:cNvSpPr>
          <p:nvPr>
            <p:ph type="body" sz="half" idx="2"/>
          </p:nvPr>
        </p:nvSpPr>
        <p:spPr bwMode="white">
          <a:xfrm>
            <a:off x="8331200" y="2438400"/>
            <a:ext cx="3251200" cy="3812703"/>
          </a:xfrm>
          <a:ln>
            <a:headEnd type="none"/>
            <a:tailEnd type="none"/>
          </a:ln>
        </p:spPr>
        <p:txBody>
          <a:bodyPr wrap="square" anchor="b">
            <a:normAutofit/>
          </a:bodyPr>
          <a:lstStyle>
            <a:lvl1pPr marL="0" indent="0">
              <a:buNone/>
              <a:defRPr sz="1000" dirty="0"/>
            </a:lvl1pPr>
            <a:lvl2pPr marL="457200" indent="0">
              <a:buNone/>
              <a:defRPr sz="1200" dirty="0"/>
            </a:lvl2pPr>
            <a:lvl3pPr marL="914400" indent="0">
              <a:buNone/>
              <a:defRPr sz="1000" dirty="0"/>
            </a:lvl3pPr>
            <a:lvl4pPr marL="1371600" indent="0">
              <a:buNone/>
              <a:defRPr sz="900" dirty="0"/>
            </a:lvl4pPr>
            <a:lvl5pPr marL="1828800" indent="0">
              <a:buNone/>
              <a:defRPr sz="900" dirty="0"/>
            </a:lvl5pPr>
            <a:lvl6pPr marL="2286000" indent="0">
              <a:buNone/>
              <a:defRPr sz="900" dirty="0"/>
            </a:lvl6pPr>
            <a:lvl7pPr marL="2743200" indent="0">
              <a:buNone/>
              <a:defRPr sz="900" dirty="0"/>
            </a:lvl7pPr>
            <a:lvl8pPr marL="3200400" indent="0">
              <a:buNone/>
              <a:defRPr sz="900" dirty="0"/>
            </a:lvl8pPr>
            <a:lvl9pPr marL="3657600" indent="0">
              <a:buNone/>
              <a:defRPr sz="900" dirty="0"/>
            </a:lvl9pPr>
          </a:lstStyle>
          <a:p>
            <a:r>
              <a:rPr lang="en-US" dirty="0"/>
              <a:t>Click to edit Master text styles</a:t>
            </a:r>
          </a:p>
        </p:txBody>
      </p:sp>
      <p:sp>
        <p:nvSpPr>
          <p:cNvPr id="6" name="Footer Placeholder 5"/>
          <p:cNvSpPr>
            <a:spLocks noGrp="1"/>
          </p:cNvSpPr>
          <p:nvPr>
            <p:ph type="ftr" sz="quarter" idx="11"/>
          </p:nvPr>
        </p:nvSpPr>
        <p:spPr bwMode="white">
          <a:xfrm>
            <a:off x="3556000" y="6356351"/>
            <a:ext cx="7518400" cy="365125"/>
          </a:xfrm>
          <a:ln>
            <a:headEnd type="none"/>
            <a:tailEnd type="none"/>
          </a:ln>
        </p:spPr>
        <p:txBody>
          <a:bodyPr wrap="square"/>
          <a:lstStyle>
            <a:lvl1pPr>
              <a:defRPr sz="900" dirty="0"/>
            </a:lvl1pPr>
          </a:lstStyle>
          <a:p>
            <a:r>
              <a:rPr lang="en-US" dirty="0"/>
              <a:t>Copyright © 2024 Wolters Kluwer. Published by Lippincott Williams &amp; Wilkins.</a:t>
            </a:r>
          </a:p>
        </p:txBody>
      </p:sp>
      <p:sp>
        <p:nvSpPr>
          <p:cNvPr id="7" name="Slide Number Placeholder 6"/>
          <p:cNvSpPr>
            <a:spLocks noGrp="1"/>
          </p:cNvSpPr>
          <p:nvPr>
            <p:ph type="sldNum" sz="quarter" idx="12"/>
          </p:nvPr>
        </p:nvSpPr>
        <p:spPr bwMode="white">
          <a:xfrm>
            <a:off x="11074400" y="6356351"/>
            <a:ext cx="508000" cy="365125"/>
          </a:xfrm>
          <a:ln>
            <a:headEnd type="none"/>
            <a:tailEnd type="none"/>
          </a:ln>
        </p:spPr>
        <p:txBody>
          <a:bodyPr wrap="square"/>
          <a:lstStyle>
            <a:lvl1pPr>
              <a:defRPr sz="900" dirty="0"/>
            </a:lvl1pPr>
          </a:lstStyle>
          <a:p>
            <a:fld id="{27A13296-8103-46F4-BA41-F532E14F2100}" type="slidenum">
              <a:rPr lang="en-US" dirty="0"/>
              <a:t>‹#›</a:t>
            </a:fld>
            <a:endParaRPr lang="en-US" dirty="0"/>
          </a:p>
        </p:txBody>
      </p:sp>
      <p:sp>
        <p:nvSpPr>
          <p:cNvPr id="9" name="Text Placeholder 3"/>
          <p:cNvSpPr>
            <a:spLocks noGrp="1"/>
          </p:cNvSpPr>
          <p:nvPr>
            <p:ph type="body" sz="half" idx="13"/>
          </p:nvPr>
        </p:nvSpPr>
        <p:spPr bwMode="white">
          <a:xfrm>
            <a:off x="8331200" y="550652"/>
            <a:ext cx="3251200" cy="1831502"/>
          </a:xfrm>
          <a:ln>
            <a:headEnd type="none"/>
            <a:tailEnd type="none"/>
          </a:ln>
        </p:spPr>
        <p:txBody>
          <a:bodyPr wrap="square">
            <a:normAutofit/>
          </a:bodyPr>
          <a:lstStyle>
            <a:lvl1pPr marL="0" indent="0">
              <a:buNone/>
              <a:defRPr sz="1000" dirty="0"/>
            </a:lvl1pPr>
            <a:lvl2pPr marL="457200" indent="0">
              <a:buNone/>
              <a:defRPr sz="1200" dirty="0"/>
            </a:lvl2pPr>
            <a:lvl3pPr marL="914400" indent="0">
              <a:buNone/>
              <a:defRPr sz="1000" dirty="0"/>
            </a:lvl3pPr>
            <a:lvl4pPr marL="1371600" indent="0">
              <a:buNone/>
              <a:defRPr sz="900" dirty="0"/>
            </a:lvl4pPr>
            <a:lvl5pPr marL="1828800" indent="0">
              <a:buNone/>
              <a:defRPr sz="900" dirty="0"/>
            </a:lvl5pPr>
            <a:lvl6pPr marL="2286000" indent="0">
              <a:buNone/>
              <a:defRPr sz="900" dirty="0"/>
            </a:lvl6pPr>
            <a:lvl7pPr marL="2743200" indent="0">
              <a:buNone/>
              <a:defRPr sz="900" dirty="0"/>
            </a:lvl7pPr>
            <a:lvl8pPr marL="3200400" indent="0">
              <a:buNone/>
              <a:defRPr sz="900" dirty="0"/>
            </a:lvl8pPr>
            <a:lvl9pPr marL="3657600" indent="0">
              <a:buNone/>
              <a:defRPr sz="900" dirty="0"/>
            </a:lvl9pPr>
          </a:lstStyle>
          <a:p>
            <a:r>
              <a:rPr lang="en-US" dirty="0"/>
              <a:t>Click to edit Master text styles</a:t>
            </a:r>
          </a:p>
        </p:txBody>
      </p:sp>
    </p:spTree>
    <p:extLst>
      <p:ext uri="{BB962C8B-B14F-4D97-AF65-F5344CB8AC3E}">
        <p14:creationId xmlns:p14="http://schemas.microsoft.com/office/powerpoint/2010/main" val="28898508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5_Picture with Caption">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609600" y="170133"/>
            <a:ext cx="10972800" cy="338328"/>
          </a:xfrm>
          <a:ln>
            <a:headEnd type="none"/>
            <a:tailEnd type="none"/>
          </a:ln>
        </p:spPr>
        <p:txBody>
          <a:bodyPr wrap="square" anchor="b">
            <a:normAutofit/>
          </a:bodyPr>
          <a:lstStyle>
            <a:lvl1pPr algn="ctr">
              <a:defRPr sz="1800" b="1" dirty="0"/>
            </a:lvl1pPr>
          </a:lstStyle>
          <a:p>
            <a:r>
              <a:rPr lang="en-US" dirty="0"/>
              <a:t>Click to edit Master title style</a:t>
            </a:r>
          </a:p>
        </p:txBody>
      </p:sp>
      <p:sp>
        <p:nvSpPr>
          <p:cNvPr id="3" name="Picture Placeholder 2"/>
          <p:cNvSpPr>
            <a:spLocks noGrp="1"/>
          </p:cNvSpPr>
          <p:nvPr>
            <p:ph type="pic" idx="1"/>
          </p:nvPr>
        </p:nvSpPr>
        <p:spPr bwMode="white">
          <a:xfrm>
            <a:off x="609600" y="541713"/>
            <a:ext cx="7620000" cy="5715000"/>
          </a:xfrm>
          <a:ln>
            <a:solidFill>
              <a:schemeClr val="dk1">
                <a:lumMod val="50000"/>
                <a:lumOff val="50000"/>
              </a:schemeClr>
            </a:solidFill>
            <a:headEnd type="none"/>
            <a:tailEnd type="none"/>
          </a:ln>
        </p:spPr>
        <p:txBody>
          <a:bodyPr wrap="square"/>
          <a:lstStyle>
            <a:lvl1pPr marL="0" indent="0">
              <a:buNone/>
              <a:defRPr sz="3200" dirty="0"/>
            </a:lvl1pPr>
            <a:lvl2pPr marL="457200" indent="0">
              <a:buNone/>
              <a:defRPr sz="2800" dirty="0"/>
            </a:lvl2pPr>
            <a:lvl3pPr marL="914400" indent="0">
              <a:buNone/>
              <a:defRPr sz="2400" dirty="0"/>
            </a:lvl3pPr>
            <a:lvl4pPr marL="1371600" indent="0">
              <a:buNone/>
              <a:defRPr sz="2000" dirty="0"/>
            </a:lvl4pPr>
            <a:lvl5pPr marL="1828800" indent="0">
              <a:buNone/>
              <a:defRPr sz="2000" dirty="0"/>
            </a:lvl5pPr>
            <a:lvl6pPr marL="2286000" indent="0">
              <a:buNone/>
              <a:defRPr sz="2000" dirty="0"/>
            </a:lvl6pPr>
            <a:lvl7pPr marL="2743200" indent="0">
              <a:buNone/>
              <a:defRPr sz="2000" dirty="0"/>
            </a:lvl7pPr>
            <a:lvl8pPr marL="3200400" indent="0">
              <a:buNone/>
              <a:defRPr sz="2000" dirty="0"/>
            </a:lvl8pPr>
            <a:lvl9pPr marL="3657600" indent="0">
              <a:buNone/>
              <a:defRPr sz="2000" dirty="0"/>
            </a:lvl9pPr>
          </a:lstStyle>
          <a:p>
            <a:endParaRPr lang="en-US" dirty="0"/>
          </a:p>
        </p:txBody>
      </p:sp>
      <p:sp>
        <p:nvSpPr>
          <p:cNvPr id="4" name="Text Placeholder 3"/>
          <p:cNvSpPr>
            <a:spLocks noGrp="1"/>
          </p:cNvSpPr>
          <p:nvPr>
            <p:ph type="body" sz="half" idx="2"/>
          </p:nvPr>
        </p:nvSpPr>
        <p:spPr bwMode="white">
          <a:xfrm>
            <a:off x="8331200" y="2438400"/>
            <a:ext cx="3251200" cy="3812703"/>
          </a:xfrm>
          <a:ln>
            <a:headEnd type="none"/>
            <a:tailEnd type="none"/>
          </a:ln>
        </p:spPr>
        <p:txBody>
          <a:bodyPr wrap="square" anchor="b">
            <a:normAutofit/>
          </a:bodyPr>
          <a:lstStyle>
            <a:lvl1pPr marL="0" indent="0">
              <a:buNone/>
              <a:defRPr sz="1000" dirty="0"/>
            </a:lvl1pPr>
            <a:lvl2pPr marL="457200" indent="0">
              <a:buNone/>
              <a:defRPr sz="1200" dirty="0"/>
            </a:lvl2pPr>
            <a:lvl3pPr marL="914400" indent="0">
              <a:buNone/>
              <a:defRPr sz="1000" dirty="0"/>
            </a:lvl3pPr>
            <a:lvl4pPr marL="1371600" indent="0">
              <a:buNone/>
              <a:defRPr sz="900" dirty="0"/>
            </a:lvl4pPr>
            <a:lvl5pPr marL="1828800" indent="0">
              <a:buNone/>
              <a:defRPr sz="900" dirty="0"/>
            </a:lvl5pPr>
            <a:lvl6pPr marL="2286000" indent="0">
              <a:buNone/>
              <a:defRPr sz="900" dirty="0"/>
            </a:lvl6pPr>
            <a:lvl7pPr marL="2743200" indent="0">
              <a:buNone/>
              <a:defRPr sz="900" dirty="0"/>
            </a:lvl7pPr>
            <a:lvl8pPr marL="3200400" indent="0">
              <a:buNone/>
              <a:defRPr sz="900" dirty="0"/>
            </a:lvl8pPr>
            <a:lvl9pPr marL="3657600" indent="0">
              <a:buNone/>
              <a:defRPr sz="900" dirty="0"/>
            </a:lvl9pPr>
          </a:lstStyle>
          <a:p>
            <a:r>
              <a:rPr lang="en-US" dirty="0"/>
              <a:t>Click to edit Master text styles</a:t>
            </a:r>
          </a:p>
        </p:txBody>
      </p:sp>
      <p:sp>
        <p:nvSpPr>
          <p:cNvPr id="6" name="Footer Placeholder 5"/>
          <p:cNvSpPr>
            <a:spLocks noGrp="1"/>
          </p:cNvSpPr>
          <p:nvPr>
            <p:ph type="ftr" sz="quarter" idx="11"/>
          </p:nvPr>
        </p:nvSpPr>
        <p:spPr bwMode="white">
          <a:xfrm>
            <a:off x="3556000" y="6356351"/>
            <a:ext cx="7518400" cy="365125"/>
          </a:xfrm>
          <a:ln>
            <a:headEnd type="none"/>
            <a:tailEnd type="none"/>
          </a:ln>
        </p:spPr>
        <p:txBody>
          <a:bodyPr wrap="square"/>
          <a:lstStyle>
            <a:lvl1pPr>
              <a:defRPr sz="900" dirty="0"/>
            </a:lvl1pPr>
          </a:lstStyle>
          <a:p>
            <a:r>
              <a:rPr lang="en-US" dirty="0"/>
              <a:t>Copyright © 2024 Wolters Kluwer. Published by Lippincott Williams &amp; Wilkins.</a:t>
            </a:r>
          </a:p>
        </p:txBody>
      </p:sp>
      <p:sp>
        <p:nvSpPr>
          <p:cNvPr id="7" name="Slide Number Placeholder 6"/>
          <p:cNvSpPr>
            <a:spLocks noGrp="1"/>
          </p:cNvSpPr>
          <p:nvPr>
            <p:ph type="sldNum" sz="quarter" idx="12"/>
          </p:nvPr>
        </p:nvSpPr>
        <p:spPr bwMode="white">
          <a:xfrm>
            <a:off x="11074400" y="6356351"/>
            <a:ext cx="508000" cy="365125"/>
          </a:xfrm>
          <a:ln>
            <a:headEnd type="none"/>
            <a:tailEnd type="none"/>
          </a:ln>
        </p:spPr>
        <p:txBody>
          <a:bodyPr wrap="square"/>
          <a:lstStyle>
            <a:lvl1pPr>
              <a:defRPr sz="900" dirty="0"/>
            </a:lvl1pPr>
          </a:lstStyle>
          <a:p>
            <a:fld id="{27A13296-8103-46F4-BA41-F532E14F2100}" type="slidenum">
              <a:rPr lang="en-US" dirty="0"/>
              <a:t>‹#›</a:t>
            </a:fld>
            <a:endParaRPr lang="en-US" dirty="0"/>
          </a:p>
        </p:txBody>
      </p:sp>
      <p:sp>
        <p:nvSpPr>
          <p:cNvPr id="9" name="Text Placeholder 3"/>
          <p:cNvSpPr>
            <a:spLocks noGrp="1"/>
          </p:cNvSpPr>
          <p:nvPr>
            <p:ph type="body" sz="half" idx="13"/>
          </p:nvPr>
        </p:nvSpPr>
        <p:spPr bwMode="white">
          <a:xfrm>
            <a:off x="8331200" y="550652"/>
            <a:ext cx="3251200" cy="1831502"/>
          </a:xfrm>
          <a:ln>
            <a:headEnd type="none"/>
            <a:tailEnd type="none"/>
          </a:ln>
        </p:spPr>
        <p:txBody>
          <a:bodyPr wrap="square">
            <a:normAutofit/>
          </a:bodyPr>
          <a:lstStyle>
            <a:lvl1pPr marL="0" indent="0">
              <a:buNone/>
              <a:defRPr sz="1000" dirty="0"/>
            </a:lvl1pPr>
            <a:lvl2pPr marL="457200" indent="0">
              <a:buNone/>
              <a:defRPr sz="1200" dirty="0"/>
            </a:lvl2pPr>
            <a:lvl3pPr marL="914400" indent="0">
              <a:buNone/>
              <a:defRPr sz="1000" dirty="0"/>
            </a:lvl3pPr>
            <a:lvl4pPr marL="1371600" indent="0">
              <a:buNone/>
              <a:defRPr sz="900" dirty="0"/>
            </a:lvl4pPr>
            <a:lvl5pPr marL="1828800" indent="0">
              <a:buNone/>
              <a:defRPr sz="900" dirty="0"/>
            </a:lvl5pPr>
            <a:lvl6pPr marL="2286000" indent="0">
              <a:buNone/>
              <a:defRPr sz="900" dirty="0"/>
            </a:lvl6pPr>
            <a:lvl7pPr marL="2743200" indent="0">
              <a:buNone/>
              <a:defRPr sz="900" dirty="0"/>
            </a:lvl7pPr>
            <a:lvl8pPr marL="3200400" indent="0">
              <a:buNone/>
              <a:defRPr sz="900" dirty="0"/>
            </a:lvl8pPr>
            <a:lvl9pPr marL="3657600" indent="0">
              <a:buNone/>
              <a:defRPr sz="900" dirty="0"/>
            </a:lvl9pPr>
          </a:lstStyle>
          <a:p>
            <a:r>
              <a:rPr lang="en-US" dirty="0"/>
              <a:t>Click to edit Master text styles</a:t>
            </a:r>
          </a:p>
        </p:txBody>
      </p:sp>
    </p:spTree>
    <p:extLst>
      <p:ext uri="{BB962C8B-B14F-4D97-AF65-F5344CB8AC3E}">
        <p14:creationId xmlns:p14="http://schemas.microsoft.com/office/powerpoint/2010/main" val="2668610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9"/>
        <p:cNvGrpSpPr/>
        <p:nvPr/>
      </p:nvGrpSpPr>
      <p:grpSpPr>
        <a:xfrm>
          <a:off x="0" y="0"/>
          <a:ext cx="0" cy="0"/>
          <a:chOff x="0" y="0"/>
          <a:chExt cx="0" cy="0"/>
        </a:xfrm>
      </p:grpSpPr>
      <p:sp>
        <p:nvSpPr>
          <p:cNvPr id="20" name="Google Shape;20;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2" name="Google Shape;22;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cxnSp>
        <p:nvCxnSpPr>
          <p:cNvPr id="25" name="Google Shape;25;p6"/>
          <p:cNvCxnSpPr/>
          <p:nvPr/>
        </p:nvCxnSpPr>
        <p:spPr>
          <a:xfrm>
            <a:off x="-1" y="380683"/>
            <a:ext cx="11795761" cy="0"/>
          </a:xfrm>
          <a:prstGeom prst="straightConnector1">
            <a:avLst/>
          </a:prstGeom>
          <a:noFill/>
          <a:ln w="57150" cap="flat" cmpd="sng">
            <a:solidFill>
              <a:srgbClr val="233F70"/>
            </a:solidFill>
            <a:prstDash val="solid"/>
            <a:miter lim="800000"/>
            <a:headEnd type="none" w="sm" len="sm"/>
            <a:tailEnd type="none" w="sm" len="sm"/>
          </a:ln>
          <a:effectLst>
            <a:reflection stA="50000" endA="300" endPos="90000" dist="50800" dir="5400000" sy="-100000" algn="bl" rotWithShape="0"/>
          </a:effectLst>
        </p:spPr>
      </p:cxnSp>
      <p:pic>
        <p:nvPicPr>
          <p:cNvPr id="26" name="Google Shape;26;p6"/>
          <p:cNvPicPr preferRelativeResize="0"/>
          <p:nvPr/>
        </p:nvPicPr>
        <p:blipFill rotWithShape="1">
          <a:blip r:embed="rId2">
            <a:alphaModFix/>
          </a:blip>
          <a:srcRect r="79491"/>
          <a:stretch/>
        </p:blipFill>
        <p:spPr>
          <a:xfrm>
            <a:off x="11375940" y="1"/>
            <a:ext cx="816059" cy="985519"/>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7"/>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7"/>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A8E9D"/>
              </a:buClr>
              <a:buSzPts val="2400"/>
              <a:buNone/>
              <a:defRPr sz="2400">
                <a:solidFill>
                  <a:srgbClr val="8A8E9D"/>
                </a:solidFill>
              </a:defRPr>
            </a:lvl1pPr>
            <a:lvl2pPr marL="914400" lvl="1" indent="-228600" algn="l">
              <a:lnSpc>
                <a:spcPct val="90000"/>
              </a:lnSpc>
              <a:spcBef>
                <a:spcPts val="500"/>
              </a:spcBef>
              <a:spcAft>
                <a:spcPts val="0"/>
              </a:spcAft>
              <a:buClr>
                <a:srgbClr val="8A8E9D"/>
              </a:buClr>
              <a:buSzPts val="2000"/>
              <a:buNone/>
              <a:defRPr sz="2000">
                <a:solidFill>
                  <a:srgbClr val="8A8E9D"/>
                </a:solidFill>
              </a:defRPr>
            </a:lvl2pPr>
            <a:lvl3pPr marL="1371600" lvl="2" indent="-228600" algn="l">
              <a:lnSpc>
                <a:spcPct val="90000"/>
              </a:lnSpc>
              <a:spcBef>
                <a:spcPts val="500"/>
              </a:spcBef>
              <a:spcAft>
                <a:spcPts val="0"/>
              </a:spcAft>
              <a:buClr>
                <a:srgbClr val="8A8E9D"/>
              </a:buClr>
              <a:buSzPts val="1800"/>
              <a:buNone/>
              <a:defRPr sz="1800">
                <a:solidFill>
                  <a:srgbClr val="8A8E9D"/>
                </a:solidFill>
              </a:defRPr>
            </a:lvl3pPr>
            <a:lvl4pPr marL="1828800" lvl="3" indent="-228600" algn="l">
              <a:lnSpc>
                <a:spcPct val="90000"/>
              </a:lnSpc>
              <a:spcBef>
                <a:spcPts val="500"/>
              </a:spcBef>
              <a:spcAft>
                <a:spcPts val="0"/>
              </a:spcAft>
              <a:buClr>
                <a:srgbClr val="8A8E9D"/>
              </a:buClr>
              <a:buSzPts val="1600"/>
              <a:buNone/>
              <a:defRPr sz="1600">
                <a:solidFill>
                  <a:srgbClr val="8A8E9D"/>
                </a:solidFill>
              </a:defRPr>
            </a:lvl4pPr>
            <a:lvl5pPr marL="2286000" lvl="4" indent="-228600" algn="l">
              <a:lnSpc>
                <a:spcPct val="90000"/>
              </a:lnSpc>
              <a:spcBef>
                <a:spcPts val="500"/>
              </a:spcBef>
              <a:spcAft>
                <a:spcPts val="0"/>
              </a:spcAft>
              <a:buClr>
                <a:srgbClr val="8A8E9D"/>
              </a:buClr>
              <a:buSzPts val="1600"/>
              <a:buNone/>
              <a:defRPr sz="1600">
                <a:solidFill>
                  <a:srgbClr val="8A8E9D"/>
                </a:solidFill>
              </a:defRPr>
            </a:lvl5pPr>
            <a:lvl6pPr marL="2743200" lvl="5" indent="-228600" algn="l">
              <a:lnSpc>
                <a:spcPct val="90000"/>
              </a:lnSpc>
              <a:spcBef>
                <a:spcPts val="500"/>
              </a:spcBef>
              <a:spcAft>
                <a:spcPts val="0"/>
              </a:spcAft>
              <a:buClr>
                <a:srgbClr val="8A8E9D"/>
              </a:buClr>
              <a:buSzPts val="1600"/>
              <a:buNone/>
              <a:defRPr sz="1600">
                <a:solidFill>
                  <a:srgbClr val="8A8E9D"/>
                </a:solidFill>
              </a:defRPr>
            </a:lvl6pPr>
            <a:lvl7pPr marL="3200400" lvl="6" indent="-228600" algn="l">
              <a:lnSpc>
                <a:spcPct val="90000"/>
              </a:lnSpc>
              <a:spcBef>
                <a:spcPts val="500"/>
              </a:spcBef>
              <a:spcAft>
                <a:spcPts val="0"/>
              </a:spcAft>
              <a:buClr>
                <a:srgbClr val="8A8E9D"/>
              </a:buClr>
              <a:buSzPts val="1600"/>
              <a:buNone/>
              <a:defRPr sz="1600">
                <a:solidFill>
                  <a:srgbClr val="8A8E9D"/>
                </a:solidFill>
              </a:defRPr>
            </a:lvl7pPr>
            <a:lvl8pPr marL="3657600" lvl="7" indent="-228600" algn="l">
              <a:lnSpc>
                <a:spcPct val="90000"/>
              </a:lnSpc>
              <a:spcBef>
                <a:spcPts val="500"/>
              </a:spcBef>
              <a:spcAft>
                <a:spcPts val="0"/>
              </a:spcAft>
              <a:buClr>
                <a:srgbClr val="8A8E9D"/>
              </a:buClr>
              <a:buSzPts val="1600"/>
              <a:buNone/>
              <a:defRPr sz="1600">
                <a:solidFill>
                  <a:srgbClr val="8A8E9D"/>
                </a:solidFill>
              </a:defRPr>
            </a:lvl8pPr>
            <a:lvl9pPr marL="4114800" lvl="8" indent="-228600" algn="l">
              <a:lnSpc>
                <a:spcPct val="90000"/>
              </a:lnSpc>
              <a:spcBef>
                <a:spcPts val="500"/>
              </a:spcBef>
              <a:spcAft>
                <a:spcPts val="0"/>
              </a:spcAft>
              <a:buClr>
                <a:srgbClr val="8A8E9D"/>
              </a:buClr>
              <a:buSzPts val="1600"/>
              <a:buNone/>
              <a:defRPr sz="1600">
                <a:solidFill>
                  <a:srgbClr val="8A8E9D"/>
                </a:solidFill>
              </a:defRPr>
            </a:lvl9pPr>
          </a:lstStyle>
          <a:p>
            <a:endParaRPr/>
          </a:p>
        </p:txBody>
      </p:sp>
      <p:sp>
        <p:nvSpPr>
          <p:cNvPr id="30" name="Google Shape;30;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cxnSp>
        <p:nvCxnSpPr>
          <p:cNvPr id="33" name="Google Shape;33;p7"/>
          <p:cNvCxnSpPr/>
          <p:nvPr/>
        </p:nvCxnSpPr>
        <p:spPr>
          <a:xfrm>
            <a:off x="-1" y="380683"/>
            <a:ext cx="11795761" cy="0"/>
          </a:xfrm>
          <a:prstGeom prst="straightConnector1">
            <a:avLst/>
          </a:prstGeom>
          <a:noFill/>
          <a:ln w="57150" cap="flat" cmpd="sng">
            <a:solidFill>
              <a:srgbClr val="233F70"/>
            </a:solidFill>
            <a:prstDash val="solid"/>
            <a:miter lim="800000"/>
            <a:headEnd type="none" w="sm" len="sm"/>
            <a:tailEnd type="none" w="sm" len="sm"/>
          </a:ln>
          <a:effectLst>
            <a:reflection stA="50000" endA="300" endPos="90000" dist="50800" dir="5400000" sy="-100000" algn="bl" rotWithShape="0"/>
          </a:effectLst>
        </p:spPr>
      </p:cxnSp>
      <p:pic>
        <p:nvPicPr>
          <p:cNvPr id="34" name="Google Shape;34;p7"/>
          <p:cNvPicPr preferRelativeResize="0"/>
          <p:nvPr/>
        </p:nvPicPr>
        <p:blipFill rotWithShape="1">
          <a:blip r:embed="rId2">
            <a:alphaModFix/>
          </a:blip>
          <a:srcRect r="79491"/>
          <a:stretch/>
        </p:blipFill>
        <p:spPr>
          <a:xfrm>
            <a:off x="11375940" y="1"/>
            <a:ext cx="816059" cy="985519"/>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8"/>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8"/>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9" name="Google Shape;39;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cxnSp>
        <p:nvCxnSpPr>
          <p:cNvPr id="42" name="Google Shape;42;p8"/>
          <p:cNvCxnSpPr/>
          <p:nvPr/>
        </p:nvCxnSpPr>
        <p:spPr>
          <a:xfrm>
            <a:off x="-1" y="380683"/>
            <a:ext cx="11795761" cy="0"/>
          </a:xfrm>
          <a:prstGeom prst="straightConnector1">
            <a:avLst/>
          </a:prstGeom>
          <a:noFill/>
          <a:ln w="57150" cap="flat" cmpd="sng">
            <a:solidFill>
              <a:srgbClr val="233F70"/>
            </a:solidFill>
            <a:prstDash val="solid"/>
            <a:miter lim="800000"/>
            <a:headEnd type="none" w="sm" len="sm"/>
            <a:tailEnd type="none" w="sm" len="sm"/>
          </a:ln>
          <a:effectLst>
            <a:reflection stA="50000" endA="300" endPos="90000" dist="50800" dir="5400000" sy="-100000" algn="bl" rotWithShape="0"/>
          </a:effectLst>
        </p:spPr>
      </p:cxnSp>
      <p:pic>
        <p:nvPicPr>
          <p:cNvPr id="43" name="Google Shape;43;p8"/>
          <p:cNvPicPr preferRelativeResize="0"/>
          <p:nvPr/>
        </p:nvPicPr>
        <p:blipFill rotWithShape="1">
          <a:blip r:embed="rId2">
            <a:alphaModFix/>
          </a:blip>
          <a:srcRect r="79491"/>
          <a:stretch/>
        </p:blipFill>
        <p:spPr>
          <a:xfrm>
            <a:off x="11375940" y="1"/>
            <a:ext cx="816059" cy="985519"/>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5"/>
        <p:cNvGrpSpPr/>
        <p:nvPr/>
      </p:nvGrpSpPr>
      <p:grpSpPr>
        <a:xfrm>
          <a:off x="0" y="0"/>
          <a:ext cx="0" cy="0"/>
          <a:chOff x="0" y="0"/>
          <a:chExt cx="0" cy="0"/>
        </a:xfrm>
      </p:grpSpPr>
      <p:sp>
        <p:nvSpPr>
          <p:cNvPr id="56" name="Google Shape;56;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7" name="Google Shape;57;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cxnSp>
        <p:nvCxnSpPr>
          <p:cNvPr id="60" name="Google Shape;60;p10"/>
          <p:cNvCxnSpPr/>
          <p:nvPr/>
        </p:nvCxnSpPr>
        <p:spPr>
          <a:xfrm>
            <a:off x="-1" y="380683"/>
            <a:ext cx="11795761" cy="0"/>
          </a:xfrm>
          <a:prstGeom prst="straightConnector1">
            <a:avLst/>
          </a:prstGeom>
          <a:noFill/>
          <a:ln w="57150" cap="flat" cmpd="sng">
            <a:solidFill>
              <a:srgbClr val="233F70"/>
            </a:solidFill>
            <a:prstDash val="solid"/>
            <a:miter lim="800000"/>
            <a:headEnd type="none" w="sm" len="sm"/>
            <a:tailEnd type="none" w="sm" len="sm"/>
          </a:ln>
          <a:effectLst>
            <a:reflection stA="50000" endA="300" endPos="90000" dist="50800" dir="5400000" sy="-100000" algn="bl" rotWithShape="0"/>
          </a:effectLst>
        </p:spPr>
      </p:cxnSp>
      <p:pic>
        <p:nvPicPr>
          <p:cNvPr id="61" name="Google Shape;61;p10"/>
          <p:cNvPicPr preferRelativeResize="0"/>
          <p:nvPr/>
        </p:nvPicPr>
        <p:blipFill rotWithShape="1">
          <a:blip r:embed="rId2">
            <a:alphaModFix/>
          </a:blip>
          <a:srcRect r="79491"/>
          <a:stretch/>
        </p:blipFill>
        <p:spPr>
          <a:xfrm>
            <a:off x="11375940" y="1"/>
            <a:ext cx="816059" cy="985519"/>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71" name="Google Shape;71;p1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2" name="Google Shape;72;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cxnSp>
        <p:nvCxnSpPr>
          <p:cNvPr id="75" name="Google Shape;75;p12"/>
          <p:cNvCxnSpPr/>
          <p:nvPr/>
        </p:nvCxnSpPr>
        <p:spPr>
          <a:xfrm>
            <a:off x="-1" y="380683"/>
            <a:ext cx="11795761" cy="0"/>
          </a:xfrm>
          <a:prstGeom prst="straightConnector1">
            <a:avLst/>
          </a:prstGeom>
          <a:noFill/>
          <a:ln w="57150" cap="flat" cmpd="sng">
            <a:solidFill>
              <a:srgbClr val="233F70"/>
            </a:solidFill>
            <a:prstDash val="solid"/>
            <a:miter lim="800000"/>
            <a:headEnd type="none" w="sm" len="sm"/>
            <a:tailEnd type="none" w="sm" len="sm"/>
          </a:ln>
          <a:effectLst>
            <a:reflection stA="50000" endA="300" endPos="90000" dist="50800" dir="5400000" sy="-100000" algn="bl" rotWithShape="0"/>
          </a:effectLst>
        </p:spPr>
      </p:cxnSp>
      <p:pic>
        <p:nvPicPr>
          <p:cNvPr id="76" name="Google Shape;76;p12"/>
          <p:cNvPicPr preferRelativeResize="0"/>
          <p:nvPr/>
        </p:nvPicPr>
        <p:blipFill rotWithShape="1">
          <a:blip r:embed="rId2">
            <a:alphaModFix/>
          </a:blip>
          <a:srcRect r="79491"/>
          <a:stretch/>
        </p:blipFill>
        <p:spPr>
          <a:xfrm>
            <a:off x="11375940" y="1"/>
            <a:ext cx="816059" cy="985519"/>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7"/>
        <p:cNvGrpSpPr/>
        <p:nvPr/>
      </p:nvGrpSpPr>
      <p:grpSpPr>
        <a:xfrm>
          <a:off x="0" y="0"/>
          <a:ext cx="0" cy="0"/>
          <a:chOff x="0" y="0"/>
          <a:chExt cx="0" cy="0"/>
        </a:xfrm>
      </p:grpSpPr>
      <p:sp>
        <p:nvSpPr>
          <p:cNvPr id="78" name="Google Shape;78;p1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9" name="Google Shape;79;p13"/>
          <p:cNvSpPr>
            <a:spLocks noGrp="1"/>
          </p:cNvSpPr>
          <p:nvPr>
            <p:ph type="pic" idx="2"/>
          </p:nvPr>
        </p:nvSpPr>
        <p:spPr>
          <a:xfrm>
            <a:off x="5183188" y="987425"/>
            <a:ext cx="6172200" cy="4873625"/>
          </a:xfrm>
          <a:prstGeom prst="rect">
            <a:avLst/>
          </a:prstGeom>
          <a:noFill/>
          <a:ln>
            <a:noFill/>
          </a:ln>
        </p:spPr>
      </p:sp>
      <p:sp>
        <p:nvSpPr>
          <p:cNvPr id="80" name="Google Shape;80;p13"/>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81" name="Google Shape;81;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cxnSp>
        <p:nvCxnSpPr>
          <p:cNvPr id="84" name="Google Shape;84;p13"/>
          <p:cNvCxnSpPr/>
          <p:nvPr/>
        </p:nvCxnSpPr>
        <p:spPr>
          <a:xfrm>
            <a:off x="-1" y="380683"/>
            <a:ext cx="11795761" cy="0"/>
          </a:xfrm>
          <a:prstGeom prst="straightConnector1">
            <a:avLst/>
          </a:prstGeom>
          <a:noFill/>
          <a:ln w="57150" cap="flat" cmpd="sng">
            <a:solidFill>
              <a:srgbClr val="233F70"/>
            </a:solidFill>
            <a:prstDash val="solid"/>
            <a:miter lim="800000"/>
            <a:headEnd type="none" w="sm" len="sm"/>
            <a:tailEnd type="none" w="sm" len="sm"/>
          </a:ln>
          <a:effectLst>
            <a:reflection stA="50000" endA="300" endPos="90000" dist="50800" dir="5400000" sy="-100000" algn="bl" rotWithShape="0"/>
          </a:effectLst>
        </p:spPr>
      </p:cxnSp>
      <p:pic>
        <p:nvPicPr>
          <p:cNvPr id="85" name="Google Shape;85;p13"/>
          <p:cNvPicPr preferRelativeResize="0"/>
          <p:nvPr/>
        </p:nvPicPr>
        <p:blipFill rotWithShape="1">
          <a:blip r:embed="rId2">
            <a:alphaModFix/>
          </a:blip>
          <a:srcRect r="79491"/>
          <a:stretch/>
        </p:blipFill>
        <p:spPr>
          <a:xfrm>
            <a:off x="11375940" y="1"/>
            <a:ext cx="816059" cy="985519"/>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86"/>
        <p:cNvGrpSpPr/>
        <p:nvPr/>
      </p:nvGrpSpPr>
      <p:grpSpPr>
        <a:xfrm>
          <a:off x="0" y="0"/>
          <a:ext cx="0" cy="0"/>
          <a:chOff x="0" y="0"/>
          <a:chExt cx="0" cy="0"/>
        </a:xfrm>
      </p:grpSpPr>
      <p:sp>
        <p:nvSpPr>
          <p:cNvPr id="87" name="Google Shape;87;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8" name="Google Shape;88;p1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9" name="Google Shape;89;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1" name="Google Shape;91;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92"/>
        <p:cNvGrpSpPr/>
        <p:nvPr/>
      </p:nvGrpSpPr>
      <p:grpSpPr>
        <a:xfrm>
          <a:off x="0" y="0"/>
          <a:ext cx="0" cy="0"/>
          <a:chOff x="0" y="0"/>
          <a:chExt cx="0" cy="0"/>
        </a:xfrm>
      </p:grpSpPr>
      <p:sp>
        <p:nvSpPr>
          <p:cNvPr id="93" name="Google Shape;93;p1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4" name="Google Shape;94;p1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5" name="Google Shape;95;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6" name="Google Shape;96;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7" name="Google Shape;97;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A8E9D"/>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A8E9D"/>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A8E9D"/>
                </a:solidFill>
                <a:latin typeface="Calibri"/>
                <a:ea typeface="Calibri"/>
                <a:cs typeface="Calibri"/>
                <a:sym typeface="Calibri"/>
              </a:defRPr>
            </a:lvl1pPr>
            <a:lvl2pPr marL="0" marR="0" lvl="1" indent="0" algn="r" rtl="0">
              <a:spcBef>
                <a:spcPts val="0"/>
              </a:spcBef>
              <a:buNone/>
              <a:defRPr sz="1200" b="0" i="0" u="none" strike="noStrike" cap="none">
                <a:solidFill>
                  <a:srgbClr val="8A8E9D"/>
                </a:solidFill>
                <a:latin typeface="Calibri"/>
                <a:ea typeface="Calibri"/>
                <a:cs typeface="Calibri"/>
                <a:sym typeface="Calibri"/>
              </a:defRPr>
            </a:lvl2pPr>
            <a:lvl3pPr marL="0" marR="0" lvl="2" indent="0" algn="r" rtl="0">
              <a:spcBef>
                <a:spcPts val="0"/>
              </a:spcBef>
              <a:buNone/>
              <a:defRPr sz="1200" b="0" i="0" u="none" strike="noStrike" cap="none">
                <a:solidFill>
                  <a:srgbClr val="8A8E9D"/>
                </a:solidFill>
                <a:latin typeface="Calibri"/>
                <a:ea typeface="Calibri"/>
                <a:cs typeface="Calibri"/>
                <a:sym typeface="Calibri"/>
              </a:defRPr>
            </a:lvl3pPr>
            <a:lvl4pPr marL="0" marR="0" lvl="3" indent="0" algn="r" rtl="0">
              <a:spcBef>
                <a:spcPts val="0"/>
              </a:spcBef>
              <a:buNone/>
              <a:defRPr sz="1200" b="0" i="0" u="none" strike="noStrike" cap="none">
                <a:solidFill>
                  <a:srgbClr val="8A8E9D"/>
                </a:solidFill>
                <a:latin typeface="Calibri"/>
                <a:ea typeface="Calibri"/>
                <a:cs typeface="Calibri"/>
                <a:sym typeface="Calibri"/>
              </a:defRPr>
            </a:lvl4pPr>
            <a:lvl5pPr marL="0" marR="0" lvl="4" indent="0" algn="r" rtl="0">
              <a:spcBef>
                <a:spcPts val="0"/>
              </a:spcBef>
              <a:buNone/>
              <a:defRPr sz="1200" b="0" i="0" u="none" strike="noStrike" cap="none">
                <a:solidFill>
                  <a:srgbClr val="8A8E9D"/>
                </a:solidFill>
                <a:latin typeface="Calibri"/>
                <a:ea typeface="Calibri"/>
                <a:cs typeface="Calibri"/>
                <a:sym typeface="Calibri"/>
              </a:defRPr>
            </a:lvl5pPr>
            <a:lvl6pPr marL="0" marR="0" lvl="5" indent="0" algn="r" rtl="0">
              <a:spcBef>
                <a:spcPts val="0"/>
              </a:spcBef>
              <a:buNone/>
              <a:defRPr sz="1200" b="0" i="0" u="none" strike="noStrike" cap="none">
                <a:solidFill>
                  <a:srgbClr val="8A8E9D"/>
                </a:solidFill>
                <a:latin typeface="Calibri"/>
                <a:ea typeface="Calibri"/>
                <a:cs typeface="Calibri"/>
                <a:sym typeface="Calibri"/>
              </a:defRPr>
            </a:lvl6pPr>
            <a:lvl7pPr marL="0" marR="0" lvl="6" indent="0" algn="r" rtl="0">
              <a:spcBef>
                <a:spcPts val="0"/>
              </a:spcBef>
              <a:buNone/>
              <a:defRPr sz="1200" b="0" i="0" u="none" strike="noStrike" cap="none">
                <a:solidFill>
                  <a:srgbClr val="8A8E9D"/>
                </a:solidFill>
                <a:latin typeface="Calibri"/>
                <a:ea typeface="Calibri"/>
                <a:cs typeface="Calibri"/>
                <a:sym typeface="Calibri"/>
              </a:defRPr>
            </a:lvl7pPr>
            <a:lvl8pPr marL="0" marR="0" lvl="7" indent="0" algn="r" rtl="0">
              <a:spcBef>
                <a:spcPts val="0"/>
              </a:spcBef>
              <a:buNone/>
              <a:defRPr sz="1200" b="0" i="0" u="none" strike="noStrike" cap="none">
                <a:solidFill>
                  <a:srgbClr val="8A8E9D"/>
                </a:solidFill>
                <a:latin typeface="Calibri"/>
                <a:ea typeface="Calibri"/>
                <a:cs typeface="Calibri"/>
                <a:sym typeface="Calibri"/>
              </a:defRPr>
            </a:lvl8pPr>
            <a:lvl9pPr marL="0" marR="0" lvl="8" indent="0" algn="r" rtl="0">
              <a:spcBef>
                <a:spcPts val="0"/>
              </a:spcBef>
              <a:buNone/>
              <a:defRPr sz="1200" b="0" i="0" u="none" strike="noStrike" cap="none">
                <a:solidFill>
                  <a:srgbClr val="8A8E9D"/>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6" r:id="rId6"/>
    <p:sldLayoutId id="2147483657" r:id="rId7"/>
    <p:sldLayoutId id="2147483658" r:id="rId8"/>
    <p:sldLayoutId id="2147483659" r:id="rId9"/>
    <p:sldLayoutId id="2147483661" r:id="rId10"/>
    <p:sldLayoutId id="2147483662" r:id="rId11"/>
    <p:sldLayoutId id="2147483663" r:id="rId12"/>
    <p:sldLayoutId id="2147483664" r:id="rId13"/>
    <p:sldLayoutId id="2147483665" r:id="rId14"/>
    <p:sldLayoutId id="2147483666" r:id="rId1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journals.lww.com/annalsofsurgery/fulltext/2022/09000/the_american_association_of_endocrine_surgeons.18.aspx" TargetMode="External"/><Relationship Id="rId2" Type="http://schemas.openxmlformats.org/officeDocument/2006/relationships/hyperlink" Target="https://journals.lww.com/annalsofsurgery/toc/2022/09000"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journals.lww.com/annalsofsurgery/fulltext/2022/09000/the_american_association_of_endocrine_surgeons.18.aspx" TargetMode="External"/><Relationship Id="rId1" Type="http://schemas.openxmlformats.org/officeDocument/2006/relationships/slideLayout" Target="../slideLayouts/slideLayout11.xml"/><Relationship Id="rId4" Type="http://schemas.openxmlformats.org/officeDocument/2006/relationships/image" Target="../media/image6.jpeg"/></Relationships>
</file>

<file path=ppt/slides/_rels/slide5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journals.lww.com/annalsofsurgery/fulltext/2022/09000/the_american_association_of_endocrine_surgeons.18.aspx" TargetMode="External"/><Relationship Id="rId1" Type="http://schemas.openxmlformats.org/officeDocument/2006/relationships/slideLayout" Target="../slideLayouts/slideLayout12.xml"/><Relationship Id="rId4" Type="http://schemas.openxmlformats.org/officeDocument/2006/relationships/image" Target="../media/image7.jpeg"/></Relationships>
</file>

<file path=ppt/slides/_rels/slide5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journals.lww.com/annalsofsurgery/fulltext/2022/09000/the_american_association_of_endocrine_surgeons.18.aspx" TargetMode="External"/><Relationship Id="rId1" Type="http://schemas.openxmlformats.org/officeDocument/2006/relationships/slideLayout" Target="../slideLayouts/slideLayout13.xm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journals.lww.com/annalsofsurgery/fulltext/2022/09000/the_american_association_of_endocrine_surgeons.18.aspx" TargetMode="External"/><Relationship Id="rId1" Type="http://schemas.openxmlformats.org/officeDocument/2006/relationships/slideLayout" Target="../slideLayouts/slideLayout14.xml"/><Relationship Id="rId4" Type="http://schemas.openxmlformats.org/officeDocument/2006/relationships/image" Target="../media/image9.jpeg"/></Relationships>
</file>

<file path=ppt/slides/_rels/slide6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journals.lww.com/annalsofsurgery/fulltext/2022/09000/the_american_association_of_endocrine_surgeons.18.aspx" TargetMode="External"/><Relationship Id="rId1" Type="http://schemas.openxmlformats.org/officeDocument/2006/relationships/slideLayout" Target="../slideLayouts/slideLayout15.xml"/><Relationship Id="rId4" Type="http://schemas.openxmlformats.org/officeDocument/2006/relationships/image" Target="../media/image10.jpeg"/></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DE50672-C85E-40DB-8A48-2D6E3614C289}"/>
              </a:ext>
            </a:extLst>
          </p:cNvPr>
          <p:cNvSpPr>
            <a:spLocks noGrp="1"/>
          </p:cNvSpPr>
          <p:nvPr>
            <p:ph type="ctrTitle"/>
          </p:nvPr>
        </p:nvSpPr>
        <p:spPr>
          <a:xfrm>
            <a:off x="1524000" y="1121833"/>
            <a:ext cx="9144000" cy="2387600"/>
          </a:xfrm>
        </p:spPr>
        <p:txBody>
          <a:bodyPr>
            <a:normAutofit fontScale="90000"/>
          </a:bodyPr>
          <a:lstStyle/>
          <a:p>
            <a:r>
              <a:rPr lang="en-US" sz="4000" dirty="0">
                <a:solidFill>
                  <a:schemeClr val="accent1">
                    <a:lumMod val="75000"/>
                  </a:schemeClr>
                </a:solidFill>
              </a:rPr>
              <a:t>The American Association of Endocrine Surgeons Guidelines for the Definitive Surgical Management of Secondary and Tertiary Renal Hyperparathyroidism </a:t>
            </a:r>
            <a:br>
              <a:rPr lang="en-US" sz="4000" dirty="0">
                <a:solidFill>
                  <a:schemeClr val="accent1">
                    <a:lumMod val="75000"/>
                  </a:schemeClr>
                </a:solidFill>
              </a:rPr>
            </a:br>
            <a:r>
              <a:rPr lang="en-US" sz="2200" dirty="0">
                <a:solidFill>
                  <a:schemeClr val="accent1">
                    <a:lumMod val="75000"/>
                  </a:schemeClr>
                </a:solidFill>
              </a:rPr>
              <a:t> </a:t>
            </a:r>
            <a:endParaRPr lang="en-US" sz="2200" dirty="0">
              <a:solidFill>
                <a:srgbClr val="FF0000"/>
              </a:solidFill>
            </a:endParaRPr>
          </a:p>
        </p:txBody>
      </p:sp>
      <p:sp>
        <p:nvSpPr>
          <p:cNvPr id="5" name="Subtitle 2">
            <a:extLst>
              <a:ext uri="{FF2B5EF4-FFF2-40B4-BE49-F238E27FC236}">
                <a16:creationId xmlns:a16="http://schemas.microsoft.com/office/drawing/2014/main" id="{873FADB4-829F-4CC1-9FD1-13113C7CE306}"/>
              </a:ext>
            </a:extLst>
          </p:cNvPr>
          <p:cNvSpPr>
            <a:spLocks noGrp="1"/>
          </p:cNvSpPr>
          <p:nvPr>
            <p:ph type="subTitle" idx="1"/>
          </p:nvPr>
        </p:nvSpPr>
        <p:spPr>
          <a:xfrm>
            <a:off x="830825" y="4170449"/>
            <a:ext cx="10530349" cy="1344048"/>
          </a:xfrm>
        </p:spPr>
        <p:txBody>
          <a:bodyPr>
            <a:noAutofit/>
          </a:bodyPr>
          <a:lstStyle/>
          <a:p>
            <a:endParaRPr lang="en-US" sz="2667" dirty="0">
              <a:solidFill>
                <a:schemeClr val="tx2">
                  <a:lumMod val="75000"/>
                </a:schemeClr>
              </a:solidFill>
            </a:endParaRPr>
          </a:p>
          <a:p>
            <a:r>
              <a:rPr lang="en-US" dirty="0">
                <a:solidFill>
                  <a:schemeClr val="tx2">
                    <a:lumMod val="75000"/>
                  </a:schemeClr>
                </a:solidFill>
              </a:rPr>
              <a:t>Highlights from the 2024 AAES Guidelines and Emerging Therapeutics Committee </a:t>
            </a:r>
          </a:p>
        </p:txBody>
      </p:sp>
      <p:sp>
        <p:nvSpPr>
          <p:cNvPr id="2" name="TextBox 1">
            <a:extLst>
              <a:ext uri="{FF2B5EF4-FFF2-40B4-BE49-F238E27FC236}">
                <a16:creationId xmlns:a16="http://schemas.microsoft.com/office/drawing/2014/main" id="{3C7B1DDF-E20B-7AFA-56EA-424BE6FB3CA8}"/>
              </a:ext>
            </a:extLst>
          </p:cNvPr>
          <p:cNvSpPr txBox="1"/>
          <p:nvPr/>
        </p:nvSpPr>
        <p:spPr>
          <a:xfrm>
            <a:off x="5804452" y="6175513"/>
            <a:ext cx="6387548" cy="646331"/>
          </a:xfrm>
          <a:prstGeom prst="rect">
            <a:avLst/>
          </a:prstGeom>
          <a:noFill/>
        </p:spPr>
        <p:txBody>
          <a:bodyPr wrap="square" rtlCol="0">
            <a:spAutoFit/>
          </a:bodyPr>
          <a:lstStyle/>
          <a:p>
            <a:r>
              <a:rPr lang="en-US" sz="1200" dirty="0"/>
              <a:t>*These slides are property of AAES. Medical management of individual patients varies considerably and may vary from the material within the materials that follow. The AAES is not responsible for patient care decisions made by those providing clinical care.</a:t>
            </a:r>
          </a:p>
        </p:txBody>
      </p:sp>
    </p:spTree>
    <p:extLst>
      <p:ext uri="{BB962C8B-B14F-4D97-AF65-F5344CB8AC3E}">
        <p14:creationId xmlns:p14="http://schemas.microsoft.com/office/powerpoint/2010/main" val="27968083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DE50672-C85E-40DB-8A48-2D6E3614C289}"/>
              </a:ext>
            </a:extLst>
          </p:cNvPr>
          <p:cNvSpPr>
            <a:spLocks noGrp="1"/>
          </p:cNvSpPr>
          <p:nvPr>
            <p:ph type="ctrTitle"/>
          </p:nvPr>
        </p:nvSpPr>
        <p:spPr/>
        <p:txBody>
          <a:bodyPr>
            <a:normAutofit/>
          </a:bodyPr>
          <a:lstStyle/>
          <a:p>
            <a:r>
              <a:rPr lang="en-US" dirty="0">
                <a:solidFill>
                  <a:schemeClr val="accent1">
                    <a:lumMod val="75000"/>
                  </a:schemeClr>
                </a:solidFill>
              </a:rPr>
              <a:t>Medical Management and Indications for Surgery</a:t>
            </a:r>
          </a:p>
        </p:txBody>
      </p:sp>
      <p:sp>
        <p:nvSpPr>
          <p:cNvPr id="5" name="Subtitle 2">
            <a:extLst>
              <a:ext uri="{FF2B5EF4-FFF2-40B4-BE49-F238E27FC236}">
                <a16:creationId xmlns:a16="http://schemas.microsoft.com/office/drawing/2014/main" id="{873FADB4-829F-4CC1-9FD1-13113C7CE306}"/>
              </a:ext>
            </a:extLst>
          </p:cNvPr>
          <p:cNvSpPr>
            <a:spLocks noGrp="1"/>
          </p:cNvSpPr>
          <p:nvPr>
            <p:ph type="subTitle" idx="1"/>
          </p:nvPr>
        </p:nvSpPr>
        <p:spPr>
          <a:xfrm>
            <a:off x="1524000" y="3429000"/>
            <a:ext cx="9144000" cy="1655762"/>
          </a:xfrm>
        </p:spPr>
        <p:txBody>
          <a:bodyPr>
            <a:noAutofit/>
          </a:bodyPr>
          <a:lstStyle/>
          <a:p>
            <a:endParaRPr lang="en-US" sz="2667" dirty="0">
              <a:solidFill>
                <a:schemeClr val="tx2">
                  <a:lumMod val="75000"/>
                </a:schemeClr>
              </a:solidFill>
            </a:endParaRPr>
          </a:p>
          <a:p>
            <a:pPr algn="ctr"/>
            <a:r>
              <a:rPr lang="en-US" sz="4000" dirty="0">
                <a:solidFill>
                  <a:schemeClr val="tx2">
                    <a:lumMod val="75000"/>
                  </a:schemeClr>
                </a:solidFill>
              </a:rPr>
              <a:t>Recommendation 3</a:t>
            </a:r>
          </a:p>
        </p:txBody>
      </p:sp>
    </p:spTree>
    <p:extLst>
      <p:ext uri="{BB962C8B-B14F-4D97-AF65-F5344CB8AC3E}">
        <p14:creationId xmlns:p14="http://schemas.microsoft.com/office/powerpoint/2010/main" val="4132231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473" y="204704"/>
            <a:ext cx="10515600" cy="1325563"/>
          </a:xfrm>
        </p:spPr>
        <p:txBody>
          <a:bodyPr/>
          <a:lstStyle/>
          <a:p>
            <a:r>
              <a:rPr lang="en-US" dirty="0">
                <a:latin typeface="+mn-lt"/>
              </a:rPr>
              <a:t>Medical Management of SHPT</a:t>
            </a:r>
          </a:p>
        </p:txBody>
      </p:sp>
      <p:sp>
        <p:nvSpPr>
          <p:cNvPr id="3" name="Content Placeholder 2"/>
          <p:cNvSpPr>
            <a:spLocks noGrp="1"/>
          </p:cNvSpPr>
          <p:nvPr>
            <p:ph idx="1"/>
          </p:nvPr>
        </p:nvSpPr>
        <p:spPr>
          <a:xfrm>
            <a:off x="399483" y="1377863"/>
            <a:ext cx="10811312" cy="4885151"/>
          </a:xfrm>
        </p:spPr>
        <p:txBody>
          <a:bodyPr>
            <a:normAutofit fontScale="92500" lnSpcReduction="20000"/>
          </a:bodyPr>
          <a:lstStyle/>
          <a:p>
            <a:r>
              <a:rPr lang="en-US" dirty="0"/>
              <a:t>Multiple therapeutic options</a:t>
            </a:r>
          </a:p>
          <a:p>
            <a:r>
              <a:rPr lang="en-US" b="1" dirty="0"/>
              <a:t>Vitamin D analogues </a:t>
            </a:r>
            <a:r>
              <a:rPr lang="en-US" dirty="0"/>
              <a:t>e.g. calcitriol</a:t>
            </a:r>
          </a:p>
          <a:p>
            <a:pPr lvl="1"/>
            <a:r>
              <a:rPr lang="en-US" dirty="0"/>
              <a:t>Decrease PTH levels by inhibiting PTH synthesis, enhancing calcium absorption and promoting bone formation (calcium increases)</a:t>
            </a:r>
          </a:p>
          <a:p>
            <a:r>
              <a:rPr lang="en-US" b="1" dirty="0"/>
              <a:t>Calcimimetics </a:t>
            </a:r>
            <a:r>
              <a:rPr lang="en-US" dirty="0"/>
              <a:t>e.g. cinacalcet, </a:t>
            </a:r>
            <a:r>
              <a:rPr lang="en-US" dirty="0" err="1"/>
              <a:t>etelcalcitide</a:t>
            </a:r>
            <a:r>
              <a:rPr lang="en-US" dirty="0"/>
              <a:t> IV</a:t>
            </a:r>
          </a:p>
          <a:p>
            <a:pPr lvl="1"/>
            <a:r>
              <a:rPr lang="en-US" dirty="0"/>
              <a:t>Mimics the effect of hypercalcemia on Calcium Sensing Receptor to decrease PTH levels (calcium decreases)</a:t>
            </a:r>
          </a:p>
          <a:p>
            <a:r>
              <a:rPr lang="en-US" dirty="0"/>
              <a:t>In general, Vitamin D analogues given to patients with lower Ca/Phos and </a:t>
            </a:r>
            <a:r>
              <a:rPr lang="en-US" dirty="0" err="1"/>
              <a:t>calcimimetics</a:t>
            </a:r>
            <a:r>
              <a:rPr lang="en-US" dirty="0"/>
              <a:t> given to patients with higher Ca/Phos</a:t>
            </a:r>
          </a:p>
          <a:p>
            <a:pPr marL="114300" indent="0">
              <a:buNone/>
            </a:pPr>
            <a:endParaRPr lang="en-US" dirty="0"/>
          </a:p>
          <a:p>
            <a:pPr marL="114300" indent="0" algn="ctr">
              <a:buNone/>
            </a:pPr>
            <a:r>
              <a:rPr lang="en-US" b="1" dirty="0"/>
              <a:t>Recommendation 3-1: In patients with CKD G5D requiring PTH lowering therapy, </a:t>
            </a:r>
            <a:r>
              <a:rPr lang="en-US" b="1" dirty="0" err="1"/>
              <a:t>calcimimetics</a:t>
            </a:r>
            <a:r>
              <a:rPr lang="en-US" b="1" dirty="0"/>
              <a:t>, calcitriol or vitamin D analogues, or a combination of </a:t>
            </a:r>
            <a:r>
              <a:rPr lang="en-US" b="1" dirty="0" err="1"/>
              <a:t>calcimimetics</a:t>
            </a:r>
            <a:r>
              <a:rPr lang="en-US" b="1" dirty="0"/>
              <a:t> with calcitriol or vitamin D analogues should be used for the initial management. (Strong recommendation)</a:t>
            </a:r>
          </a:p>
        </p:txBody>
      </p:sp>
    </p:spTree>
    <p:extLst>
      <p:ext uri="{BB962C8B-B14F-4D97-AF65-F5344CB8AC3E}">
        <p14:creationId xmlns:p14="http://schemas.microsoft.com/office/powerpoint/2010/main" val="25866893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F6754D-C7A5-C6E1-4470-CC14E635B9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6BFCA0-026B-CEBC-F4C6-DAE939A3A560}"/>
              </a:ext>
            </a:extLst>
          </p:cNvPr>
          <p:cNvSpPr>
            <a:spLocks noGrp="1"/>
          </p:cNvSpPr>
          <p:nvPr>
            <p:ph type="title"/>
          </p:nvPr>
        </p:nvSpPr>
        <p:spPr>
          <a:xfrm>
            <a:off x="180473" y="204704"/>
            <a:ext cx="10515600" cy="1325563"/>
          </a:xfrm>
        </p:spPr>
        <p:txBody>
          <a:bodyPr/>
          <a:lstStyle/>
          <a:p>
            <a:r>
              <a:rPr lang="en-US" dirty="0">
                <a:latin typeface="+mn-lt"/>
              </a:rPr>
              <a:t>Parathyroidectomy for SHPT</a:t>
            </a:r>
          </a:p>
        </p:txBody>
      </p:sp>
      <p:sp>
        <p:nvSpPr>
          <p:cNvPr id="3" name="Content Placeholder 2">
            <a:extLst>
              <a:ext uri="{FF2B5EF4-FFF2-40B4-BE49-F238E27FC236}">
                <a16:creationId xmlns:a16="http://schemas.microsoft.com/office/drawing/2014/main" id="{95099821-AA16-5C83-6AA4-D33425CA4645}"/>
              </a:ext>
            </a:extLst>
          </p:cNvPr>
          <p:cNvSpPr>
            <a:spLocks noGrp="1"/>
          </p:cNvSpPr>
          <p:nvPr>
            <p:ph idx="1"/>
          </p:nvPr>
        </p:nvSpPr>
        <p:spPr>
          <a:xfrm>
            <a:off x="442514" y="1388620"/>
            <a:ext cx="11024254" cy="5264676"/>
          </a:xfrm>
        </p:spPr>
        <p:txBody>
          <a:bodyPr>
            <a:normAutofit fontScale="77500" lnSpcReduction="20000"/>
          </a:bodyPr>
          <a:lstStyle/>
          <a:p>
            <a:r>
              <a:rPr lang="en-US" dirty="0"/>
              <a:t>There is no absolute PTH value at which PTX is indicated</a:t>
            </a:r>
          </a:p>
          <a:p>
            <a:r>
              <a:rPr lang="en-US" dirty="0"/>
              <a:t>KDIGO guidelines recommend maintaining PTH values between x2-x9 normal</a:t>
            </a:r>
          </a:p>
          <a:p>
            <a:r>
              <a:rPr lang="en-US" dirty="0"/>
              <a:t>Medically refractory SHPT: PTH exceeds 9 times normal with symptoms such as bone/joint pain, proximal muscle weakness, extra skeletal calcification, calciphylaxis </a:t>
            </a:r>
            <a:r>
              <a:rPr lang="en-US" dirty="0">
                <a:sym typeface="Wingdings" pitchFamily="2" charset="2"/>
              </a:rPr>
              <a:t> PTX</a:t>
            </a:r>
          </a:p>
          <a:p>
            <a:r>
              <a:rPr lang="en-US" dirty="0"/>
              <a:t>Risk of surgery is largely due to perioperative risks and post op complications/Hungry Bone Syndrome</a:t>
            </a:r>
          </a:p>
          <a:p>
            <a:pPr lvl="1"/>
            <a:r>
              <a:rPr lang="en-US" dirty="0"/>
              <a:t>3.1% 30 day mortality vs 10-15% lower mortality over 4 years (Kestenbaum 2004)</a:t>
            </a:r>
          </a:p>
          <a:p>
            <a:r>
              <a:rPr lang="en-US" dirty="0"/>
              <a:t>Surgery is associated with a reduction of PTH, calcium and phosphorus, which may lead to a reduction in the deleterious effect of PTH toxicity including cardiovascular morbidity and renal osteodystrophy.</a:t>
            </a:r>
          </a:p>
          <a:p>
            <a:r>
              <a:rPr lang="en-US" dirty="0"/>
              <a:t>Surgery may also be more cost effective compared with long term cinacalcet </a:t>
            </a:r>
            <a:r>
              <a:rPr lang="en-US" sz="2300" dirty="0"/>
              <a:t>(McManus 2021, Narayan 2007</a:t>
            </a:r>
            <a:r>
              <a:rPr lang="en-US" sz="2300" i="1" dirty="0"/>
              <a:t>)</a:t>
            </a:r>
          </a:p>
          <a:p>
            <a:endParaRPr lang="en-US" dirty="0"/>
          </a:p>
          <a:p>
            <a:pPr marL="114300" indent="0" algn="ctr">
              <a:buNone/>
            </a:pPr>
            <a:r>
              <a:rPr lang="en-US" sz="3100" b="1" dirty="0"/>
              <a:t>Recommendation 3-2: PTX has the potential to reduce cardiovascular and all-cause mortality in patients with SHPT. Patients who fail medical therapy, have complications due to HPT, or prefer surgery should be referred for PTX.              (Weak recommendation)</a:t>
            </a:r>
          </a:p>
        </p:txBody>
      </p:sp>
    </p:spTree>
    <p:extLst>
      <p:ext uri="{BB962C8B-B14F-4D97-AF65-F5344CB8AC3E}">
        <p14:creationId xmlns:p14="http://schemas.microsoft.com/office/powerpoint/2010/main" val="19386919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FCA740-B563-8C5F-56EC-1F47FDF09B3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EA4319-0D50-EFE8-CB4E-404047BA0E9F}"/>
              </a:ext>
            </a:extLst>
          </p:cNvPr>
          <p:cNvSpPr>
            <a:spLocks noGrp="1"/>
          </p:cNvSpPr>
          <p:nvPr>
            <p:ph type="title"/>
          </p:nvPr>
        </p:nvSpPr>
        <p:spPr>
          <a:xfrm>
            <a:off x="180473" y="204704"/>
            <a:ext cx="10515600" cy="1325563"/>
          </a:xfrm>
        </p:spPr>
        <p:txBody>
          <a:bodyPr/>
          <a:lstStyle/>
          <a:p>
            <a:r>
              <a:rPr lang="en-US" dirty="0">
                <a:latin typeface="+mn-lt"/>
              </a:rPr>
              <a:t>Diagnosis of THPT</a:t>
            </a:r>
          </a:p>
        </p:txBody>
      </p:sp>
      <p:sp>
        <p:nvSpPr>
          <p:cNvPr id="3" name="Content Placeholder 2">
            <a:extLst>
              <a:ext uri="{FF2B5EF4-FFF2-40B4-BE49-F238E27FC236}">
                <a16:creationId xmlns:a16="http://schemas.microsoft.com/office/drawing/2014/main" id="{E95BEE74-5659-7F47-3926-C2A2BEB573DC}"/>
              </a:ext>
            </a:extLst>
          </p:cNvPr>
          <p:cNvSpPr>
            <a:spLocks noGrp="1"/>
          </p:cNvSpPr>
          <p:nvPr>
            <p:ph idx="1"/>
          </p:nvPr>
        </p:nvSpPr>
        <p:spPr>
          <a:xfrm>
            <a:off x="399483" y="1377863"/>
            <a:ext cx="11024254" cy="5275433"/>
          </a:xfrm>
        </p:spPr>
        <p:txBody>
          <a:bodyPr>
            <a:normAutofit fontScale="92500" lnSpcReduction="20000"/>
          </a:bodyPr>
          <a:lstStyle/>
          <a:p>
            <a:r>
              <a:rPr lang="en-US" sz="2300" dirty="0"/>
              <a:t>20-85% of patients develop THPT at 12 months post transplant </a:t>
            </a:r>
            <a:r>
              <a:rPr lang="en-US" sz="1700" dirty="0"/>
              <a:t>(Sutton 2022, Sprague 2008)</a:t>
            </a:r>
          </a:p>
          <a:p>
            <a:r>
              <a:rPr lang="en-US" sz="2300" dirty="0"/>
              <a:t>THPT is caused by autonomous function of multiple hyperplastic parathyroid gland nodules  and is often seen in patients on prolonged dialysis or post kidney transplant.</a:t>
            </a:r>
          </a:p>
          <a:p>
            <a:pPr lvl="1"/>
            <a:r>
              <a:rPr lang="en-US" sz="1900" i="1" dirty="0"/>
              <a:t>Persistently high PTH 6 months post transplant, in association with elevated or normal calcium</a:t>
            </a:r>
          </a:p>
          <a:p>
            <a:r>
              <a:rPr lang="en-US" sz="2300" dirty="0"/>
              <a:t>Improved renal function </a:t>
            </a:r>
            <a:r>
              <a:rPr lang="en-US" sz="2300" dirty="0">
                <a:sym typeface="Wingdings" pitchFamily="2" charset="2"/>
              </a:rPr>
              <a:t> increased CYP27B1  calcifediol to calcitriol  decreased PTH</a:t>
            </a:r>
            <a:endParaRPr lang="en-US" sz="2300" dirty="0"/>
          </a:p>
          <a:p>
            <a:r>
              <a:rPr lang="en-US" sz="2300" dirty="0"/>
              <a:t>Serum calcium usually drops after transplantation, but progressively increases thereafter </a:t>
            </a:r>
          </a:p>
          <a:p>
            <a:pPr lvl="1"/>
            <a:r>
              <a:rPr lang="en-US" sz="1900" dirty="0"/>
              <a:t>Enhanced renal tubular reabsorption of calcium in the setting of normal PTH from the functional allograft, direct PTH mediated efflux of calcium from bone and calcitriol mediated gastrointestinal calcium absorption</a:t>
            </a:r>
          </a:p>
          <a:p>
            <a:r>
              <a:rPr lang="en-US" sz="2300" dirty="0"/>
              <a:t>Reduced vitamin D is common and often multifactorial: nutritional deficiency, malabsorption, reduced sun exposure. </a:t>
            </a:r>
          </a:p>
          <a:p>
            <a:r>
              <a:rPr lang="en-US" sz="2300" dirty="0"/>
              <a:t>Biochemical variations post transplant are common and usually improve after 9-12months</a:t>
            </a:r>
          </a:p>
          <a:p>
            <a:endParaRPr lang="en-US" sz="2300" dirty="0"/>
          </a:p>
          <a:p>
            <a:endParaRPr lang="en-US" sz="2400" dirty="0"/>
          </a:p>
          <a:p>
            <a:pPr marL="114300" indent="0" algn="ctr">
              <a:buNone/>
            </a:pPr>
            <a:r>
              <a:rPr lang="en-US" sz="2600" b="1" dirty="0"/>
              <a:t>Recommendation 3-3: Referral for PTX for THPT should be placed within 12 months of kidney transplant (Strong  recommendation)</a:t>
            </a:r>
          </a:p>
        </p:txBody>
      </p:sp>
    </p:spTree>
    <p:extLst>
      <p:ext uri="{BB962C8B-B14F-4D97-AF65-F5344CB8AC3E}">
        <p14:creationId xmlns:p14="http://schemas.microsoft.com/office/powerpoint/2010/main" val="3875654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037B37-4EF4-DB5C-8003-3C0FBBB8D00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F1AD670-1035-F429-2ACD-AFF1F94A5BF5}"/>
              </a:ext>
            </a:extLst>
          </p:cNvPr>
          <p:cNvSpPr>
            <a:spLocks noGrp="1"/>
          </p:cNvSpPr>
          <p:nvPr>
            <p:ph type="title"/>
          </p:nvPr>
        </p:nvSpPr>
        <p:spPr>
          <a:xfrm>
            <a:off x="180473" y="204704"/>
            <a:ext cx="10515600" cy="1325563"/>
          </a:xfrm>
        </p:spPr>
        <p:txBody>
          <a:bodyPr/>
          <a:lstStyle/>
          <a:p>
            <a:r>
              <a:rPr lang="en-US" dirty="0">
                <a:latin typeface="+mn-lt"/>
              </a:rPr>
              <a:t>Parathyroidectomy for THPT</a:t>
            </a:r>
          </a:p>
        </p:txBody>
      </p:sp>
      <p:sp>
        <p:nvSpPr>
          <p:cNvPr id="3" name="Content Placeholder 2">
            <a:extLst>
              <a:ext uri="{FF2B5EF4-FFF2-40B4-BE49-F238E27FC236}">
                <a16:creationId xmlns:a16="http://schemas.microsoft.com/office/drawing/2014/main" id="{25AB5C2C-9A4E-C404-DC5D-FB95AFC5A100}"/>
              </a:ext>
            </a:extLst>
          </p:cNvPr>
          <p:cNvSpPr>
            <a:spLocks noGrp="1"/>
          </p:cNvSpPr>
          <p:nvPr>
            <p:ph idx="1"/>
          </p:nvPr>
        </p:nvSpPr>
        <p:spPr>
          <a:xfrm>
            <a:off x="399483" y="1377863"/>
            <a:ext cx="11024254" cy="4885151"/>
          </a:xfrm>
        </p:spPr>
        <p:txBody>
          <a:bodyPr>
            <a:noAutofit/>
          </a:bodyPr>
          <a:lstStyle/>
          <a:p>
            <a:r>
              <a:rPr lang="en-US" sz="2000" dirty="0"/>
              <a:t>Multiple pharmacological treatment options for THPT </a:t>
            </a:r>
          </a:p>
          <a:p>
            <a:pPr lvl="1"/>
            <a:r>
              <a:rPr lang="en-US" sz="2000" dirty="0"/>
              <a:t>Cholecalciferol may be useful in high doses; limited by hypercalcemia</a:t>
            </a:r>
          </a:p>
          <a:p>
            <a:pPr lvl="1"/>
            <a:r>
              <a:rPr lang="en-US" sz="2000" dirty="0"/>
              <a:t>Cinacalcet effective at reducing PTH to 50% baseline levels in mod-severe THPT; does not improve bone mineral density; effects on allograft function are contradictory.</a:t>
            </a:r>
          </a:p>
          <a:p>
            <a:pPr lvl="1"/>
            <a:r>
              <a:rPr lang="en-US" sz="2000" dirty="0"/>
              <a:t>Antiresorptive agents decrease calcium; may increase PTH</a:t>
            </a:r>
          </a:p>
          <a:p>
            <a:r>
              <a:rPr lang="en-US" sz="2000" dirty="0"/>
              <a:t>Preservation of the renal graft is of utmost importance</a:t>
            </a:r>
          </a:p>
          <a:p>
            <a:pPr lvl="1"/>
            <a:r>
              <a:rPr lang="en-US" sz="2000" dirty="0"/>
              <a:t>PTX leads to an initial decrease in renal function, but many studies show improved function at longer follow-up</a:t>
            </a:r>
          </a:p>
          <a:p>
            <a:r>
              <a:rPr lang="en-US" sz="2000" dirty="0"/>
              <a:t>RCT comparing Cinacalcet with surgery showed improved rates of normocalcemia, normalization of PTH and improved BMD at 1 year and lower rates of graft failure (Cruzado 2016)</a:t>
            </a:r>
          </a:p>
          <a:p>
            <a:r>
              <a:rPr lang="en-US" sz="2000" dirty="0"/>
              <a:t>Subtotal PTX is the procedure of choice</a:t>
            </a:r>
          </a:p>
          <a:p>
            <a:pPr lvl="1"/>
            <a:r>
              <a:rPr lang="en-US" sz="2000" dirty="0"/>
              <a:t>Total PTX with auto-transplantation is associated with worse renal function</a:t>
            </a:r>
          </a:p>
          <a:p>
            <a:pPr marL="114300" indent="0" algn="ctr">
              <a:buNone/>
            </a:pPr>
            <a:r>
              <a:rPr lang="en-US" sz="2400" b="1" dirty="0"/>
              <a:t>Recommendation 3-4: PTX is the treatment of choice for patients with hypercalcemic THPT and therefore should be considered in patients of long-term dialysis or in the post kidney transplant setting (Strong recommendation)</a:t>
            </a:r>
          </a:p>
        </p:txBody>
      </p:sp>
    </p:spTree>
    <p:extLst>
      <p:ext uri="{BB962C8B-B14F-4D97-AF65-F5344CB8AC3E}">
        <p14:creationId xmlns:p14="http://schemas.microsoft.com/office/powerpoint/2010/main" val="34680634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0E473-95B0-1F73-D4B4-825B2C40317F}"/>
              </a:ext>
            </a:extLst>
          </p:cNvPr>
          <p:cNvSpPr>
            <a:spLocks noGrp="1"/>
          </p:cNvSpPr>
          <p:nvPr>
            <p:ph type="ctrTitle"/>
          </p:nvPr>
        </p:nvSpPr>
        <p:spPr/>
        <p:txBody>
          <a:bodyPr/>
          <a:lstStyle/>
          <a:p>
            <a:pPr algn="ctr"/>
            <a:r>
              <a:rPr lang="en-US" dirty="0"/>
              <a:t>Imaging</a:t>
            </a:r>
          </a:p>
        </p:txBody>
      </p:sp>
      <p:sp>
        <p:nvSpPr>
          <p:cNvPr id="3" name="Text Placeholder 2">
            <a:extLst>
              <a:ext uri="{FF2B5EF4-FFF2-40B4-BE49-F238E27FC236}">
                <a16:creationId xmlns:a16="http://schemas.microsoft.com/office/drawing/2014/main" id="{CCDDC7A3-671E-4566-B251-29D59894C775}"/>
              </a:ext>
            </a:extLst>
          </p:cNvPr>
          <p:cNvSpPr>
            <a:spLocks noGrp="1"/>
          </p:cNvSpPr>
          <p:nvPr>
            <p:ph type="subTitle" idx="1"/>
          </p:nvPr>
        </p:nvSpPr>
        <p:spPr>
          <a:xfrm>
            <a:off x="1524000" y="3920090"/>
            <a:ext cx="9144000" cy="1655762"/>
          </a:xfrm>
        </p:spPr>
        <p:txBody>
          <a:bodyPr/>
          <a:lstStyle/>
          <a:p>
            <a:pPr marL="114300" indent="0" algn="ctr">
              <a:buNone/>
            </a:pPr>
            <a:r>
              <a:rPr lang="en-US" sz="4000" dirty="0">
                <a:solidFill>
                  <a:schemeClr val="tx2">
                    <a:lumMod val="75000"/>
                  </a:schemeClr>
                </a:solidFill>
              </a:rPr>
              <a:t>Recommendation 4</a:t>
            </a:r>
          </a:p>
          <a:p>
            <a:endParaRPr lang="en-US" dirty="0"/>
          </a:p>
        </p:txBody>
      </p:sp>
    </p:spTree>
    <p:extLst>
      <p:ext uri="{BB962C8B-B14F-4D97-AF65-F5344CB8AC3E}">
        <p14:creationId xmlns:p14="http://schemas.microsoft.com/office/powerpoint/2010/main" val="16502418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473" y="204704"/>
            <a:ext cx="10515600" cy="1325563"/>
          </a:xfrm>
        </p:spPr>
        <p:txBody>
          <a:bodyPr/>
          <a:lstStyle/>
          <a:p>
            <a:r>
              <a:rPr lang="en-US" dirty="0">
                <a:latin typeface="+mn-lt"/>
              </a:rPr>
              <a:t>Imaging for Renal Hyperparathyroidism</a:t>
            </a:r>
          </a:p>
        </p:txBody>
      </p:sp>
      <p:sp>
        <p:nvSpPr>
          <p:cNvPr id="3" name="Content Placeholder 2"/>
          <p:cNvSpPr>
            <a:spLocks noGrp="1"/>
          </p:cNvSpPr>
          <p:nvPr>
            <p:ph idx="1"/>
          </p:nvPr>
        </p:nvSpPr>
        <p:spPr>
          <a:xfrm>
            <a:off x="399483" y="1530267"/>
            <a:ext cx="10515600" cy="4351338"/>
          </a:xfrm>
        </p:spPr>
        <p:txBody>
          <a:bodyPr>
            <a:normAutofit/>
          </a:bodyPr>
          <a:lstStyle/>
          <a:p>
            <a:r>
              <a:rPr lang="en-US" dirty="0">
                <a:latin typeface="Calibri" panose="020F0502020204030204" pitchFamily="34" charset="0"/>
                <a:cs typeface="Calibri" panose="020F0502020204030204" pitchFamily="34" charset="0"/>
              </a:rPr>
              <a:t>Imaging for Primary Hyperparathyroidism is instrumental to guide a focused exploration, and to identify ectopic glands</a:t>
            </a:r>
          </a:p>
          <a:p>
            <a:r>
              <a:rPr lang="en-US" dirty="0">
                <a:latin typeface="Calibri" panose="020F0502020204030204" pitchFamily="34" charset="0"/>
                <a:cs typeface="Calibri" panose="020F0502020204030204" pitchFamily="34" charset="0"/>
              </a:rPr>
              <a:t>Imaging is less accurate in the setting of Secondary and Tertiary Hyperparathyroidism (SHPT and THPT), and the recommendation for a 4-gland exploration obviates the need for precise localization of non-ectopic parathyroid glands</a:t>
            </a:r>
          </a:p>
          <a:p>
            <a:r>
              <a:rPr lang="en-US" dirty="0">
                <a:latin typeface="Calibri" panose="020F0502020204030204" pitchFamily="34" charset="0"/>
                <a:cs typeface="Calibri" panose="020F0502020204030204" pitchFamily="34" charset="0"/>
              </a:rPr>
              <a:t>Ultrasound is limited to localize ectopic parathyroid glands, but is excellent to evaluate for concurrent thyroid pathology</a:t>
            </a:r>
          </a:p>
          <a:p>
            <a:pPr marL="114300" indent="0">
              <a:buNone/>
            </a:pPr>
            <a:endParaRPr lang="en-US" dirty="0">
              <a:latin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17097922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473" y="204704"/>
            <a:ext cx="10515600" cy="1325563"/>
          </a:xfrm>
        </p:spPr>
        <p:txBody>
          <a:bodyPr/>
          <a:lstStyle/>
          <a:p>
            <a:r>
              <a:rPr lang="en-US" dirty="0">
                <a:latin typeface="+mn-lt"/>
              </a:rPr>
              <a:t>Imaging for Renal Hyperparathyroidism</a:t>
            </a:r>
          </a:p>
        </p:txBody>
      </p:sp>
      <p:sp>
        <p:nvSpPr>
          <p:cNvPr id="3" name="Content Placeholder 2"/>
          <p:cNvSpPr>
            <a:spLocks noGrp="1"/>
          </p:cNvSpPr>
          <p:nvPr>
            <p:ph idx="1"/>
          </p:nvPr>
        </p:nvSpPr>
        <p:spPr>
          <a:xfrm>
            <a:off x="399483" y="1530266"/>
            <a:ext cx="10515600" cy="4870533"/>
          </a:xfrm>
        </p:spPr>
        <p:txBody>
          <a:bodyPr>
            <a:normAutofit/>
          </a:bodyPr>
          <a:lstStyle/>
          <a:p>
            <a:r>
              <a:rPr lang="en-US" dirty="0">
                <a:latin typeface="Calibri" panose="020F0502020204030204" pitchFamily="34" charset="0"/>
                <a:cs typeface="Calibri" panose="020F0502020204030204" pitchFamily="34" charset="0"/>
              </a:rPr>
              <a:t>Prevalence is high for coexisting thyroid disease with SHPT/THPT</a:t>
            </a:r>
          </a:p>
          <a:p>
            <a:r>
              <a:rPr lang="en-US" dirty="0">
                <a:latin typeface="Calibri" panose="020F0502020204030204" pitchFamily="34" charset="0"/>
                <a:cs typeface="Calibri" panose="020F0502020204030204" pitchFamily="34" charset="0"/>
              </a:rPr>
              <a:t>Preoperative evaluation facilitates identification of thyroid pathology and allows for informed decision-making by the surgeon and patient</a:t>
            </a:r>
          </a:p>
          <a:p>
            <a:r>
              <a:rPr lang="en-US" dirty="0">
                <a:latin typeface="Calibri" panose="020F0502020204030204" pitchFamily="34" charset="0"/>
                <a:cs typeface="Calibri" panose="020F0502020204030204" pitchFamily="34" charset="0"/>
              </a:rPr>
              <a:t>Subsequent/future surgeries to address thyroid pathology would occur in a scarred field with higher complication rates</a:t>
            </a:r>
          </a:p>
          <a:p>
            <a:endParaRPr lang="en-US" dirty="0">
              <a:latin typeface="Calibri" panose="020F0502020204030204" pitchFamily="34" charset="0"/>
              <a:cs typeface="Calibri" panose="020F0502020204030204" pitchFamily="34" charset="0"/>
            </a:endParaRPr>
          </a:p>
          <a:p>
            <a:pPr marL="0" marR="0" indent="0" algn="ctr" fontAlgn="base">
              <a:spcBef>
                <a:spcPts val="0"/>
              </a:spcBef>
              <a:spcAft>
                <a:spcPts val="0"/>
              </a:spcAft>
              <a:buNone/>
            </a:pPr>
            <a:r>
              <a:rPr lang="en-US" b="1" i="1" dirty="0">
                <a:solidFill>
                  <a:schemeClr val="tx2"/>
                </a:solidFill>
                <a:effectLst/>
                <a:latin typeface="Calibri" panose="020F0502020204030204" pitchFamily="34" charset="0"/>
                <a:ea typeface="Times New Roman" panose="02020603050405020304" pitchFamily="18" charset="0"/>
                <a:cs typeface="Calibri" panose="020F0502020204030204" pitchFamily="34" charset="0"/>
              </a:rPr>
              <a:t>  </a:t>
            </a:r>
            <a:r>
              <a:rPr lang="en-US"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Recommendation 4-1: Cervical ultrasound may be used to assess   </a:t>
            </a:r>
          </a:p>
          <a:p>
            <a:pPr marL="0" marR="0" indent="0" algn="ctr" fontAlgn="base">
              <a:spcBef>
                <a:spcPts val="0"/>
              </a:spcBef>
              <a:spcAft>
                <a:spcPts val="0"/>
              </a:spcAft>
              <a:buNone/>
            </a:pPr>
            <a:r>
              <a:rPr lang="en-US"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for concomitant thyroid pathology. </a:t>
            </a:r>
          </a:p>
          <a:p>
            <a:pPr marL="0" marR="0" indent="0" algn="ctr" fontAlgn="base">
              <a:spcBef>
                <a:spcPts val="0"/>
              </a:spcBef>
              <a:spcAft>
                <a:spcPts val="0"/>
              </a:spcAft>
              <a:buNone/>
            </a:pPr>
            <a:r>
              <a:rPr lang="en-US"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(Weak recommendation, low-quality evidence.)</a:t>
            </a:r>
            <a:endParaRPr lang="en-US" dirty="0">
              <a:solidFill>
                <a:schemeClr val="tx1"/>
              </a:solidFill>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14359395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5836" y="368920"/>
            <a:ext cx="8806017" cy="869795"/>
          </a:xfrm>
        </p:spPr>
        <p:txBody>
          <a:bodyPr/>
          <a:lstStyle/>
          <a:p>
            <a:r>
              <a:rPr lang="en-US" dirty="0">
                <a:latin typeface="+mn-lt"/>
              </a:rPr>
              <a:t>Imaging for Renal Hyperparathyroidism</a:t>
            </a:r>
          </a:p>
        </p:txBody>
      </p:sp>
      <p:sp>
        <p:nvSpPr>
          <p:cNvPr id="3" name="Content Placeholder 2"/>
          <p:cNvSpPr>
            <a:spLocks noGrp="1"/>
          </p:cNvSpPr>
          <p:nvPr>
            <p:ph type="body" idx="1"/>
          </p:nvPr>
        </p:nvSpPr>
        <p:spPr>
          <a:xfrm>
            <a:off x="462877" y="1348353"/>
            <a:ext cx="6945314" cy="5140727"/>
          </a:xfrm>
        </p:spPr>
        <p:txBody>
          <a:bodyPr>
            <a:normAutofit lnSpcReduction="10000"/>
          </a:bodyPr>
          <a:lstStyle/>
          <a:p>
            <a:pPr marL="514350" indent="-285750">
              <a:buFont typeface="Arial" panose="020B0604020202020204" pitchFamily="34" charset="0"/>
              <a:buChar char="•"/>
            </a:pPr>
            <a:r>
              <a:rPr lang="en-US" sz="2400" dirty="0">
                <a:latin typeface="Calibri" panose="020F0502020204030204" pitchFamily="34" charset="0"/>
                <a:cs typeface="Calibri" panose="020F0502020204030204" pitchFamily="34" charset="0"/>
              </a:rPr>
              <a:t>Ultrasound is poor at localization of ectopic parathyroid glands</a:t>
            </a:r>
          </a:p>
          <a:p>
            <a:pPr marL="514350" indent="-285750">
              <a:buFont typeface="Arial" panose="020B0604020202020204" pitchFamily="34" charset="0"/>
              <a:buChar char="•"/>
            </a:pPr>
            <a:r>
              <a:rPr lang="en-US" sz="2400" dirty="0">
                <a:latin typeface="Calibri" panose="020F0502020204030204" pitchFamily="34" charset="0"/>
                <a:cs typeface="Calibri" panose="020F0502020204030204" pitchFamily="34" charset="0"/>
              </a:rPr>
              <a:t>Many ectopic glands will be removed at thymectomy, though that is not universally performed routinely</a:t>
            </a:r>
          </a:p>
          <a:p>
            <a:pPr marL="514350" indent="-285750">
              <a:buFont typeface="Arial" panose="020B0604020202020204" pitchFamily="34" charset="0"/>
              <a:buChar char="•"/>
            </a:pPr>
            <a:r>
              <a:rPr lang="en-US" sz="2400" dirty="0" err="1">
                <a:latin typeface="Calibri" panose="020F0502020204030204" pitchFamily="34" charset="0"/>
                <a:cs typeface="Calibri" panose="020F0502020204030204" pitchFamily="34" charset="0"/>
              </a:rPr>
              <a:t>Sestamibi</a:t>
            </a:r>
            <a:r>
              <a:rPr lang="en-US" sz="2400" dirty="0">
                <a:latin typeface="Calibri" panose="020F0502020204030204" pitchFamily="34" charset="0"/>
                <a:cs typeface="Calibri" panose="020F0502020204030204" pitchFamily="34" charset="0"/>
              </a:rPr>
              <a:t> scanning may be useful for detection of ectopic mediastinal parathyroid glands, particularly if thymectomy is not routinely undertaken</a:t>
            </a:r>
          </a:p>
          <a:p>
            <a:pPr marL="400050" indent="-285750">
              <a:buFont typeface="Arial" panose="020B0604020202020204" pitchFamily="34" charset="0"/>
              <a:buChar char="•"/>
            </a:pPr>
            <a:endParaRPr lang="en-US" sz="2400" b="1" dirty="0">
              <a:latin typeface="Calibri" panose="020F0502020204030204" pitchFamily="34" charset="0"/>
              <a:cs typeface="Calibri" panose="020F0502020204030204" pitchFamily="34" charset="0"/>
            </a:endParaRPr>
          </a:p>
          <a:p>
            <a:pPr marL="0" marR="0" indent="0" algn="ctr" fontAlgn="base">
              <a:spcBef>
                <a:spcPts val="0"/>
              </a:spcBef>
              <a:spcAft>
                <a:spcPts val="0"/>
              </a:spcAft>
            </a:pPr>
            <a:r>
              <a:rPr lang="en-US" sz="24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Recommendation 4-2: Preoperative imaging is limited for the   localization of parathyroid glands in the expected anatomic</a:t>
            </a:r>
            <a:r>
              <a:rPr lang="en-US" sz="2400" b="1" dirty="0">
                <a:solidFill>
                  <a:schemeClr val="tx1"/>
                </a:solidFill>
                <a:latin typeface="Calibri" panose="020F0502020204030204" pitchFamily="34" charset="0"/>
                <a:ea typeface="Times New Roman" panose="02020603050405020304" pitchFamily="18" charset="0"/>
                <a:cs typeface="Calibri" panose="020F0502020204030204" pitchFamily="34" charset="0"/>
              </a:rPr>
              <a:t> </a:t>
            </a:r>
            <a:r>
              <a:rPr lang="en-US" sz="24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locations but may be helpful for parathyroid glands in ectopic locations.       (Strong recommendation, low-quality evidence.)</a:t>
            </a: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endParaRPr lang="en-US" dirty="0"/>
          </a:p>
        </p:txBody>
      </p:sp>
      <p:sp>
        <p:nvSpPr>
          <p:cNvPr id="5" name="AutoShape 2" descr="Parathyroid scintigraphy with 99m Tc-MIBI. Ectopic parathyroid... |  Download Scientific Diagram">
            <a:extLst>
              <a:ext uri="{FF2B5EF4-FFF2-40B4-BE49-F238E27FC236}">
                <a16:creationId xmlns:a16="http://schemas.microsoft.com/office/drawing/2014/main" id="{36E2C46C-A157-4917-9D6C-DF03F4AC7D55}"/>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8" name="Picture 4" descr="Parathyroid scintigraphy with 99m Tc-MIBI. Ectopic parathyroid... |  Download Scientific Diagram">
            <a:extLst>
              <a:ext uri="{FF2B5EF4-FFF2-40B4-BE49-F238E27FC236}">
                <a16:creationId xmlns:a16="http://schemas.microsoft.com/office/drawing/2014/main" id="{75ACA2CC-D6EB-49D3-B6DF-6B85A3E85739}"/>
              </a:ext>
            </a:extLst>
          </p:cNvPr>
          <p:cNvPicPr>
            <a:picLocks noGrp="1" noChangeAspect="1" noChangeArrowheads="1"/>
          </p:cNvPicPr>
          <p:nvPr>
            <p:ph type="pic" idx="2"/>
          </p:nvPr>
        </p:nvPicPr>
        <p:blipFill>
          <a:blip r:embed="rId2">
            <a:extLst>
              <a:ext uri="{28A0092B-C50C-407E-A947-70E740481C1C}">
                <a14:useLocalDpi xmlns:a14="http://schemas.microsoft.com/office/drawing/2010/main" val="0"/>
              </a:ext>
            </a:extLst>
          </a:blip>
          <a:srcRect t="2647" b="2647"/>
          <a:stretch>
            <a:fillRect/>
          </a:stretch>
        </p:blipFill>
        <p:spPr bwMode="auto">
          <a:xfrm>
            <a:off x="7734994" y="1348353"/>
            <a:ext cx="3994129" cy="3153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04022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0E473-95B0-1F73-D4B4-825B2C40317F}"/>
              </a:ext>
            </a:extLst>
          </p:cNvPr>
          <p:cNvSpPr>
            <a:spLocks noGrp="1"/>
          </p:cNvSpPr>
          <p:nvPr>
            <p:ph type="ctrTitle"/>
          </p:nvPr>
        </p:nvSpPr>
        <p:spPr/>
        <p:txBody>
          <a:bodyPr>
            <a:normAutofit/>
          </a:bodyPr>
          <a:lstStyle/>
          <a:p>
            <a:pPr algn="ctr"/>
            <a:r>
              <a:rPr lang="en-US" dirty="0">
                <a:latin typeface="Calibri" panose="020F0502020204030204" pitchFamily="34" charset="0"/>
                <a:cs typeface="Calibri" panose="020F0502020204030204" pitchFamily="34" charset="0"/>
              </a:rPr>
              <a:t>Preoperative and Perioperative Care</a:t>
            </a:r>
          </a:p>
        </p:txBody>
      </p:sp>
      <p:sp>
        <p:nvSpPr>
          <p:cNvPr id="3" name="Text Placeholder 2">
            <a:extLst>
              <a:ext uri="{FF2B5EF4-FFF2-40B4-BE49-F238E27FC236}">
                <a16:creationId xmlns:a16="http://schemas.microsoft.com/office/drawing/2014/main" id="{2693FF09-E958-4A90-B426-B7E12EE3EAA9}"/>
              </a:ext>
            </a:extLst>
          </p:cNvPr>
          <p:cNvSpPr>
            <a:spLocks noGrp="1"/>
          </p:cNvSpPr>
          <p:nvPr>
            <p:ph type="subTitle" idx="1"/>
          </p:nvPr>
        </p:nvSpPr>
        <p:spPr>
          <a:xfrm>
            <a:off x="1524000" y="3819015"/>
            <a:ext cx="9144000" cy="1655762"/>
          </a:xfrm>
        </p:spPr>
        <p:txBody>
          <a:bodyPr/>
          <a:lstStyle/>
          <a:p>
            <a:pPr marL="114300" indent="0" algn="ctr">
              <a:buNone/>
            </a:pPr>
            <a:r>
              <a:rPr lang="en-US" sz="4000" dirty="0">
                <a:solidFill>
                  <a:schemeClr val="tx2">
                    <a:lumMod val="75000"/>
                  </a:schemeClr>
                </a:solidFill>
              </a:rPr>
              <a:t>Recommendation 5</a:t>
            </a:r>
          </a:p>
          <a:p>
            <a:pPr marL="114300" indent="0" algn="ctr">
              <a:buNone/>
            </a:pPr>
            <a:endParaRPr lang="en-US" dirty="0"/>
          </a:p>
        </p:txBody>
      </p:sp>
    </p:spTree>
    <p:extLst>
      <p:ext uri="{BB962C8B-B14F-4D97-AF65-F5344CB8AC3E}">
        <p14:creationId xmlns:p14="http://schemas.microsoft.com/office/powerpoint/2010/main" val="1844679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1FDAC-C613-1837-DE0F-E3A05ACC7E78}"/>
              </a:ext>
            </a:extLst>
          </p:cNvPr>
          <p:cNvSpPr>
            <a:spLocks noGrp="1"/>
          </p:cNvSpPr>
          <p:nvPr>
            <p:ph type="title"/>
          </p:nvPr>
        </p:nvSpPr>
        <p:spPr>
          <a:xfrm>
            <a:off x="838200" y="788331"/>
            <a:ext cx="10515600" cy="1325563"/>
          </a:xfrm>
        </p:spPr>
        <p:txBody>
          <a:bodyPr>
            <a:normAutofit/>
          </a:bodyPr>
          <a:lstStyle/>
          <a:p>
            <a:pPr algn="ctr"/>
            <a:r>
              <a:rPr lang="en-US" dirty="0"/>
              <a:t>AAES Guidelines and Emerging Therapeutics Committee Workgroup </a:t>
            </a:r>
          </a:p>
        </p:txBody>
      </p:sp>
      <p:sp>
        <p:nvSpPr>
          <p:cNvPr id="3" name="Text Placeholder 2">
            <a:extLst>
              <a:ext uri="{FF2B5EF4-FFF2-40B4-BE49-F238E27FC236}">
                <a16:creationId xmlns:a16="http://schemas.microsoft.com/office/drawing/2014/main" id="{4FCC3CCF-14FD-EFAE-BEB9-FB92A3E69417}"/>
              </a:ext>
            </a:extLst>
          </p:cNvPr>
          <p:cNvSpPr>
            <a:spLocks noGrp="1"/>
          </p:cNvSpPr>
          <p:nvPr>
            <p:ph type="body" idx="1"/>
          </p:nvPr>
        </p:nvSpPr>
        <p:spPr>
          <a:xfrm>
            <a:off x="838200" y="2408721"/>
            <a:ext cx="5181600" cy="2998166"/>
          </a:xfrm>
        </p:spPr>
        <p:txBody>
          <a:bodyPr>
            <a:normAutofit/>
          </a:bodyPr>
          <a:lstStyle/>
          <a:p>
            <a:r>
              <a:rPr lang="en-US" dirty="0"/>
              <a:t>Shalini Arora- </a:t>
            </a:r>
            <a:r>
              <a:rPr lang="en-US" sz="2800" dirty="0"/>
              <a:t>Project Chair</a:t>
            </a:r>
          </a:p>
          <a:p>
            <a:r>
              <a:rPr lang="en-US" dirty="0" err="1"/>
              <a:t>Hadiza</a:t>
            </a:r>
            <a:r>
              <a:rPr lang="en-US" dirty="0"/>
              <a:t> S. </a:t>
            </a:r>
            <a:r>
              <a:rPr lang="en-US" dirty="0" err="1"/>
              <a:t>Kazaure</a:t>
            </a:r>
            <a:endParaRPr lang="en-US" dirty="0"/>
          </a:p>
          <a:p>
            <a:r>
              <a:rPr lang="en-US" dirty="0"/>
              <a:t>Naira </a:t>
            </a:r>
            <a:r>
              <a:rPr lang="en-US" dirty="0" err="1"/>
              <a:t>Baregamian</a:t>
            </a:r>
            <a:endParaRPr lang="en-US" dirty="0"/>
          </a:p>
          <a:p>
            <a:r>
              <a:rPr lang="en-US" dirty="0"/>
              <a:t>Ki Won Kim 			</a:t>
            </a:r>
          </a:p>
          <a:p>
            <a:r>
              <a:rPr lang="en-US" dirty="0" err="1"/>
              <a:t>Omair</a:t>
            </a:r>
            <a:r>
              <a:rPr lang="en-US" dirty="0"/>
              <a:t> Shariq</a:t>
            </a:r>
          </a:p>
          <a:p>
            <a:pPr marL="114300" indent="0">
              <a:buNone/>
            </a:pPr>
            <a:endParaRPr lang="en-US" dirty="0"/>
          </a:p>
        </p:txBody>
      </p:sp>
      <p:sp>
        <p:nvSpPr>
          <p:cNvPr id="4" name="Text Placeholder 3">
            <a:extLst>
              <a:ext uri="{FF2B5EF4-FFF2-40B4-BE49-F238E27FC236}">
                <a16:creationId xmlns:a16="http://schemas.microsoft.com/office/drawing/2014/main" id="{58664AA7-56F7-6E59-ED89-7D10339DBE9D}"/>
              </a:ext>
            </a:extLst>
          </p:cNvPr>
          <p:cNvSpPr>
            <a:spLocks noGrp="1"/>
          </p:cNvSpPr>
          <p:nvPr>
            <p:ph type="body" idx="2"/>
          </p:nvPr>
        </p:nvSpPr>
        <p:spPr>
          <a:xfrm>
            <a:off x="6172200" y="2408721"/>
            <a:ext cx="5688496" cy="2878897"/>
          </a:xfrm>
        </p:spPr>
        <p:txBody>
          <a:bodyPr>
            <a:normAutofit/>
          </a:bodyPr>
          <a:lstStyle/>
          <a:p>
            <a:r>
              <a:rPr lang="en-US" dirty="0"/>
              <a:t>Douglas Turner </a:t>
            </a:r>
          </a:p>
          <a:p>
            <a:r>
              <a:rPr lang="en-US" dirty="0"/>
              <a:t>Edwina C Moore</a:t>
            </a:r>
          </a:p>
          <a:p>
            <a:r>
              <a:rPr lang="en-US" dirty="0"/>
              <a:t>Reza </a:t>
            </a:r>
            <a:r>
              <a:rPr lang="en-US" dirty="0" err="1"/>
              <a:t>Rahbari</a:t>
            </a:r>
            <a:endParaRPr lang="en-US" dirty="0"/>
          </a:p>
          <a:p>
            <a:r>
              <a:rPr lang="en-US" dirty="0"/>
              <a:t>Scott Wilhelm- Committee Chair</a:t>
            </a:r>
          </a:p>
          <a:p>
            <a:endParaRPr lang="en-US" dirty="0"/>
          </a:p>
        </p:txBody>
      </p:sp>
      <p:sp>
        <p:nvSpPr>
          <p:cNvPr id="5" name="TextBox 4">
            <a:extLst>
              <a:ext uri="{FF2B5EF4-FFF2-40B4-BE49-F238E27FC236}">
                <a16:creationId xmlns:a16="http://schemas.microsoft.com/office/drawing/2014/main" id="{29A90314-322E-B654-8173-06433B92D56F}"/>
              </a:ext>
            </a:extLst>
          </p:cNvPr>
          <p:cNvSpPr txBox="1"/>
          <p:nvPr/>
        </p:nvSpPr>
        <p:spPr>
          <a:xfrm>
            <a:off x="1046922" y="5406887"/>
            <a:ext cx="10416208" cy="461665"/>
          </a:xfrm>
          <a:prstGeom prst="rect">
            <a:avLst/>
          </a:prstGeom>
          <a:noFill/>
        </p:spPr>
        <p:txBody>
          <a:bodyPr wrap="square" rtlCol="0">
            <a:spAutoFit/>
          </a:bodyPr>
          <a:lstStyle/>
          <a:p>
            <a:r>
              <a:rPr lang="en-US" sz="2400" dirty="0">
                <a:solidFill>
                  <a:srgbClr val="1F3864"/>
                </a:solidFill>
              </a:rPr>
              <a:t>The above authors were responsible for creation of the slides that follow.</a:t>
            </a:r>
          </a:p>
        </p:txBody>
      </p:sp>
    </p:spTree>
    <p:extLst>
      <p:ext uri="{BB962C8B-B14F-4D97-AF65-F5344CB8AC3E}">
        <p14:creationId xmlns:p14="http://schemas.microsoft.com/office/powerpoint/2010/main" val="16295777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314" y="469399"/>
            <a:ext cx="10515600" cy="1325563"/>
          </a:xfrm>
        </p:spPr>
        <p:txBody>
          <a:bodyPr>
            <a:normAutofit/>
          </a:bodyPr>
          <a:lstStyle/>
          <a:p>
            <a:r>
              <a:rPr lang="en-US" sz="3600" dirty="0">
                <a:latin typeface="+mn-lt"/>
              </a:rPr>
              <a:t>AKI Risk Assessment and Dialysis Management</a:t>
            </a:r>
          </a:p>
        </p:txBody>
      </p:sp>
      <p:sp>
        <p:nvSpPr>
          <p:cNvPr id="3" name="Content Placeholder 2"/>
          <p:cNvSpPr>
            <a:spLocks noGrp="1"/>
          </p:cNvSpPr>
          <p:nvPr>
            <p:ph idx="1"/>
          </p:nvPr>
        </p:nvSpPr>
        <p:spPr>
          <a:xfrm>
            <a:off x="495735" y="1658319"/>
            <a:ext cx="10515600" cy="5199681"/>
          </a:xfrm>
        </p:spPr>
        <p:txBody>
          <a:bodyPr>
            <a:normAutofit lnSpcReduction="10000"/>
          </a:bodyPr>
          <a:lstStyle/>
          <a:p>
            <a:r>
              <a:rPr lang="en-US" sz="3500" dirty="0"/>
              <a:t>In patients with CKD, markers of kidney function acutely worsen in immediate postoperative period in patients undergoing parathyroidectomy</a:t>
            </a:r>
          </a:p>
          <a:p>
            <a:pPr marL="571500" lvl="1" indent="0">
              <a:buNone/>
            </a:pPr>
            <a:r>
              <a:rPr lang="en-US" sz="2200" dirty="0">
                <a:effectLst/>
                <a:latin typeface="Calibri" panose="020F0502020204030204" pitchFamily="34" charset="0"/>
                <a:cs typeface="Calibri" panose="020F0502020204030204" pitchFamily="34" charset="0"/>
              </a:rPr>
              <a:t>-Schwarz A, </a:t>
            </a:r>
            <a:r>
              <a:rPr lang="en-US" sz="2200" dirty="0" err="1">
                <a:effectLst/>
                <a:latin typeface="Calibri" panose="020F0502020204030204" pitchFamily="34" charset="0"/>
                <a:cs typeface="Calibri" panose="020F0502020204030204" pitchFamily="34" charset="0"/>
              </a:rPr>
              <a:t>Rustien</a:t>
            </a:r>
            <a:r>
              <a:rPr lang="en-US" sz="2200" dirty="0">
                <a:effectLst/>
                <a:latin typeface="Calibri" panose="020F0502020204030204" pitchFamily="34" charset="0"/>
                <a:cs typeface="Calibri" panose="020F0502020204030204" pitchFamily="34" charset="0"/>
              </a:rPr>
              <a:t> G, Merkel S, et al. Decreased renal transplant function after parathyroidectomy. Nephrol Dial Transplant. 2007;22:584–591 </a:t>
            </a:r>
          </a:p>
          <a:p>
            <a:pPr marL="571500" lvl="1" indent="0">
              <a:buNone/>
            </a:pPr>
            <a:r>
              <a:rPr lang="en-US" sz="2200" dirty="0">
                <a:effectLst/>
                <a:latin typeface="Calibri" panose="020F0502020204030204" pitchFamily="34" charset="0"/>
                <a:cs typeface="Calibri" panose="020F0502020204030204" pitchFamily="34" charset="0"/>
              </a:rPr>
              <a:t>-Sato T, </a:t>
            </a:r>
            <a:r>
              <a:rPr lang="en-US" sz="2200" dirty="0" err="1">
                <a:effectLst/>
                <a:latin typeface="Calibri" panose="020F0502020204030204" pitchFamily="34" charset="0"/>
                <a:cs typeface="Calibri" panose="020F0502020204030204" pitchFamily="34" charset="0"/>
              </a:rPr>
              <a:t>Kikkawa</a:t>
            </a:r>
            <a:r>
              <a:rPr lang="en-US" sz="2200" dirty="0">
                <a:effectLst/>
                <a:latin typeface="Calibri" panose="020F0502020204030204" pitchFamily="34" charset="0"/>
                <a:cs typeface="Calibri" panose="020F0502020204030204" pitchFamily="34" charset="0"/>
              </a:rPr>
              <a:t> Y, Yamamoto S, et al. Disrupted tubular parathyroid hormone/parathyroid hormone receptor signaling and damaged tubular cell viability possibly trigger postsurgical kidney injury in patients with advanced hyperparathyroidism. Clin Kidney J. 2019;12:686–692. </a:t>
            </a:r>
          </a:p>
          <a:p>
            <a:pPr marL="114300" indent="0">
              <a:buNone/>
            </a:pPr>
            <a:endParaRPr lang="en-US" dirty="0"/>
          </a:p>
          <a:p>
            <a:pPr marL="114300" indent="0" algn="ctr">
              <a:buNone/>
            </a:pPr>
            <a:r>
              <a:rPr lang="en-US" sz="2400" b="1" dirty="0"/>
              <a:t>Recommendation 5-1 Patients with CKD who are not dialysis dependent undergoing PTX should have baseline eGFR assessed at least 1 month before surgery to determine risk for perioperative acute kidney injury                     (Strong recommendation, low quality evidence</a:t>
            </a:r>
            <a:r>
              <a:rPr lang="en-US" b="1" dirty="0"/>
              <a:t>)</a:t>
            </a:r>
          </a:p>
          <a:p>
            <a:endParaRPr lang="en-US" dirty="0">
              <a:latin typeface="Calibri" panose="020F0502020204030204" pitchFamily="34" charset="0"/>
              <a:cs typeface="Calibri" panose="020F0502020204030204" pitchFamily="34" charset="0"/>
            </a:endParaRPr>
          </a:p>
          <a:p>
            <a:endParaRPr lang="en-US" dirty="0"/>
          </a:p>
          <a:p>
            <a:endParaRPr lang="en-US" dirty="0"/>
          </a:p>
          <a:p>
            <a:endParaRPr lang="en-US" dirty="0"/>
          </a:p>
        </p:txBody>
      </p:sp>
    </p:spTree>
    <p:extLst>
      <p:ext uri="{BB962C8B-B14F-4D97-AF65-F5344CB8AC3E}">
        <p14:creationId xmlns:p14="http://schemas.microsoft.com/office/powerpoint/2010/main" val="39421502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1785" y="516938"/>
            <a:ext cx="10515600" cy="1325563"/>
          </a:xfrm>
        </p:spPr>
        <p:txBody>
          <a:bodyPr>
            <a:normAutofit/>
          </a:bodyPr>
          <a:lstStyle/>
          <a:p>
            <a:r>
              <a:rPr lang="en-US" sz="3600" dirty="0">
                <a:latin typeface="+mn-lt"/>
              </a:rPr>
              <a:t>AKI Risk Assessment and Dialysis Management</a:t>
            </a:r>
          </a:p>
        </p:txBody>
      </p:sp>
      <p:sp>
        <p:nvSpPr>
          <p:cNvPr id="3" name="Content Placeholder 2"/>
          <p:cNvSpPr>
            <a:spLocks noGrp="1"/>
          </p:cNvSpPr>
          <p:nvPr>
            <p:ph idx="1"/>
          </p:nvPr>
        </p:nvSpPr>
        <p:spPr>
          <a:xfrm>
            <a:off x="421785" y="1673816"/>
            <a:ext cx="10515600" cy="5749872"/>
          </a:xfrm>
        </p:spPr>
        <p:txBody>
          <a:bodyPr>
            <a:normAutofit fontScale="32500" lnSpcReduction="20000"/>
          </a:bodyPr>
          <a:lstStyle/>
          <a:p>
            <a:r>
              <a:rPr lang="en-US" sz="8600" dirty="0">
                <a:effectLst/>
                <a:latin typeface="Calibri" panose="020F0502020204030204" pitchFamily="34" charset="0"/>
                <a:cs typeface="Calibri" panose="020F0502020204030204" pitchFamily="34" charset="0"/>
              </a:rPr>
              <a:t>Long </a:t>
            </a:r>
            <a:r>
              <a:rPr lang="en-US" sz="8600" dirty="0">
                <a:latin typeface="Calibri" panose="020F0502020204030204" pitchFamily="34" charset="0"/>
                <a:cs typeface="Calibri" panose="020F0502020204030204" pitchFamily="34" charset="0"/>
              </a:rPr>
              <a:t>I</a:t>
            </a:r>
            <a:r>
              <a:rPr lang="en-US" sz="8600" dirty="0">
                <a:effectLst/>
                <a:latin typeface="Calibri" panose="020F0502020204030204" pitchFamily="34" charset="0"/>
                <a:cs typeface="Calibri" panose="020F0502020204030204" pitchFamily="34" charset="0"/>
              </a:rPr>
              <a:t>ntra-dialytic periods increased all-cause mortality (HR: 1.40) in the longest interval without dialysis for all dialysis patients undergoing an operation </a:t>
            </a:r>
          </a:p>
          <a:p>
            <a:pPr marL="571500" lvl="1" indent="0">
              <a:buNone/>
            </a:pPr>
            <a:r>
              <a:rPr lang="en-US" sz="6200" dirty="0">
                <a:effectLst/>
                <a:latin typeface="Calibri" panose="020F0502020204030204" pitchFamily="34" charset="0"/>
                <a:cs typeface="Calibri" panose="020F0502020204030204" pitchFamily="34" charset="0"/>
              </a:rPr>
              <a:t>Zhang H, </a:t>
            </a:r>
            <a:r>
              <a:rPr lang="en-US" sz="6200" dirty="0" err="1">
                <a:effectLst/>
                <a:latin typeface="Calibri" panose="020F0502020204030204" pitchFamily="34" charset="0"/>
                <a:cs typeface="Calibri" panose="020F0502020204030204" pitchFamily="34" charset="0"/>
              </a:rPr>
              <a:t>Schaubel</a:t>
            </a:r>
            <a:r>
              <a:rPr lang="en-US" sz="6200" dirty="0">
                <a:effectLst/>
                <a:latin typeface="Calibri" panose="020F0502020204030204" pitchFamily="34" charset="0"/>
                <a:cs typeface="Calibri" panose="020F0502020204030204" pitchFamily="34" charset="0"/>
              </a:rPr>
              <a:t> DE, </a:t>
            </a:r>
            <a:r>
              <a:rPr lang="en-US" sz="6200" dirty="0" err="1">
                <a:effectLst/>
                <a:latin typeface="Calibri" panose="020F0502020204030204" pitchFamily="34" charset="0"/>
                <a:cs typeface="Calibri" panose="020F0502020204030204" pitchFamily="34" charset="0"/>
              </a:rPr>
              <a:t>Kalbfleisch</a:t>
            </a:r>
            <a:r>
              <a:rPr lang="en-US" sz="6200" dirty="0">
                <a:effectLst/>
                <a:latin typeface="Calibri" panose="020F0502020204030204" pitchFamily="34" charset="0"/>
                <a:cs typeface="Calibri" panose="020F0502020204030204" pitchFamily="34" charset="0"/>
              </a:rPr>
              <a:t> JD, et al. Dialysis outcomes and analysis of practice patterns suggests the dialysis schedule affects day-of- week mortality. Kidney Int. 2012;81:1108–1115 </a:t>
            </a:r>
          </a:p>
          <a:p>
            <a:pPr lvl="1"/>
            <a:r>
              <a:rPr lang="en-US" sz="8200" dirty="0">
                <a:latin typeface="Calibri" panose="020F0502020204030204" pitchFamily="34" charset="0"/>
                <a:cs typeface="Calibri" panose="020F0502020204030204" pitchFamily="34" charset="0"/>
              </a:rPr>
              <a:t>I</a:t>
            </a:r>
            <a:r>
              <a:rPr lang="en-US" sz="8200" dirty="0">
                <a:effectLst/>
                <a:latin typeface="Calibri" panose="020F0502020204030204" pitchFamily="34" charset="0"/>
                <a:cs typeface="Calibri" panose="020F0502020204030204" pitchFamily="34" charset="0"/>
              </a:rPr>
              <a:t>ncreased risk for sudden cardiac death, arrythmias and potassium derangements</a:t>
            </a:r>
          </a:p>
          <a:p>
            <a:pPr marL="114300" indent="0">
              <a:buNone/>
            </a:pPr>
            <a:endParaRPr lang="en-US" sz="5900" dirty="0"/>
          </a:p>
          <a:p>
            <a:pPr marL="114300" indent="0">
              <a:buNone/>
            </a:pPr>
            <a:endParaRPr lang="en-US" sz="5900" dirty="0"/>
          </a:p>
          <a:p>
            <a:pPr marL="114300" indent="0" algn="ctr">
              <a:buNone/>
            </a:pPr>
            <a:r>
              <a:rPr lang="en-US" sz="7400" b="1" dirty="0">
                <a:effectLst/>
                <a:latin typeface="Calibri" panose="020F0502020204030204" pitchFamily="34" charset="0"/>
                <a:cs typeface="Calibri" panose="020F0502020204030204" pitchFamily="34" charset="0"/>
              </a:rPr>
              <a:t>Recommendation 5-2: Patients on maintenance hemodialysis undergoing PTX should have electrolytes assessed as close to surgery as possible.                 (Strong recommendation, moderate-quality evidence.) </a:t>
            </a:r>
          </a:p>
          <a:p>
            <a:pPr marL="114300" indent="0" algn="ctr">
              <a:buNone/>
            </a:pPr>
            <a:endParaRPr lang="en-US" sz="6800" b="1" dirty="0">
              <a:effectLst/>
              <a:latin typeface="Calibri" panose="020F0502020204030204" pitchFamily="34" charset="0"/>
              <a:cs typeface="Calibri" panose="020F0502020204030204" pitchFamily="34" charset="0"/>
            </a:endParaRPr>
          </a:p>
          <a:p>
            <a:pPr marL="114300" indent="0" algn="ctr">
              <a:buNone/>
            </a:pPr>
            <a:r>
              <a:rPr lang="en-US" sz="7400" b="1" dirty="0">
                <a:effectLst/>
                <a:latin typeface="Calibri" panose="020F0502020204030204" pitchFamily="34" charset="0"/>
                <a:cs typeface="Calibri" panose="020F0502020204030204" pitchFamily="34" charset="0"/>
              </a:rPr>
              <a:t>Recommendation 5-3: Dialysis routines should be maintained in the perioperative setting. Consider scheduling dialysis to occur within 24 hours before surgery. (Strong recommendation, moderate-quality evidence.) </a:t>
            </a:r>
            <a:endParaRPr lang="en-US" sz="7400" b="1"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endParaRPr lang="en-US" dirty="0"/>
          </a:p>
          <a:p>
            <a:endParaRPr lang="en-US" dirty="0"/>
          </a:p>
          <a:p>
            <a:endParaRPr lang="en-US" dirty="0"/>
          </a:p>
        </p:txBody>
      </p:sp>
    </p:spTree>
    <p:extLst>
      <p:ext uri="{BB962C8B-B14F-4D97-AF65-F5344CB8AC3E}">
        <p14:creationId xmlns:p14="http://schemas.microsoft.com/office/powerpoint/2010/main" val="29136115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351E5-A7F5-702C-3EB9-398F57034E77}"/>
              </a:ext>
            </a:extLst>
          </p:cNvPr>
          <p:cNvSpPr>
            <a:spLocks noGrp="1"/>
          </p:cNvSpPr>
          <p:nvPr>
            <p:ph type="title"/>
          </p:nvPr>
        </p:nvSpPr>
        <p:spPr>
          <a:xfrm>
            <a:off x="435244" y="349626"/>
            <a:ext cx="10515600" cy="1325563"/>
          </a:xfrm>
        </p:spPr>
        <p:txBody>
          <a:bodyPr/>
          <a:lstStyle/>
          <a:p>
            <a:r>
              <a:rPr lang="en-US" dirty="0">
                <a:latin typeface="+mn-lt"/>
              </a:rPr>
              <a:t>Cardiopulmonary Risk Assessment</a:t>
            </a:r>
          </a:p>
        </p:txBody>
      </p:sp>
      <p:sp>
        <p:nvSpPr>
          <p:cNvPr id="3" name="Text Placeholder 2">
            <a:extLst>
              <a:ext uri="{FF2B5EF4-FFF2-40B4-BE49-F238E27FC236}">
                <a16:creationId xmlns:a16="http://schemas.microsoft.com/office/drawing/2014/main" id="{0A94CA28-8388-C0C1-E225-FF2BD3DEF2AB}"/>
              </a:ext>
            </a:extLst>
          </p:cNvPr>
          <p:cNvSpPr>
            <a:spLocks noGrp="1"/>
          </p:cNvSpPr>
          <p:nvPr>
            <p:ph type="body" idx="1"/>
          </p:nvPr>
        </p:nvSpPr>
        <p:spPr>
          <a:xfrm>
            <a:off x="667719" y="1497492"/>
            <a:ext cx="10515600" cy="4632976"/>
          </a:xfrm>
        </p:spPr>
        <p:txBody>
          <a:bodyPr>
            <a:normAutofit fontScale="25000" lnSpcReduction="20000"/>
          </a:bodyPr>
          <a:lstStyle/>
          <a:p>
            <a:r>
              <a:rPr lang="en-US" sz="11200" dirty="0">
                <a:effectLst/>
                <a:latin typeface="Calibri" panose="020F0502020204030204" pitchFamily="34" charset="0"/>
                <a:cs typeface="Calibri" panose="020F0502020204030204" pitchFamily="34" charset="0"/>
              </a:rPr>
              <a:t>Patients with CKD, ESKD, and those having undergone kidney transplantation are at higher risk for adverse cardiovascular events.</a:t>
            </a:r>
          </a:p>
          <a:p>
            <a:r>
              <a:rPr lang="en-US" sz="11200" dirty="0">
                <a:latin typeface="Calibri" panose="020F0502020204030204" pitchFamily="34" charset="0"/>
                <a:cs typeface="Calibri" panose="020F0502020204030204" pitchFamily="34" charset="0"/>
              </a:rPr>
              <a:t>Patients with u</a:t>
            </a:r>
            <a:r>
              <a:rPr lang="en-US" sz="11200" dirty="0">
                <a:effectLst/>
                <a:latin typeface="Calibri" panose="020F0502020204030204" pitchFamily="34" charset="0"/>
                <a:cs typeface="Calibri" panose="020F0502020204030204" pitchFamily="34" charset="0"/>
              </a:rPr>
              <a:t>nstable coronary syndrome, decompensated heart failure, significant arrhythmia, and severe valvular heart disease are at increased risk </a:t>
            </a:r>
            <a:r>
              <a:rPr lang="en-US" sz="11200" dirty="0">
                <a:latin typeface="Calibri" panose="020F0502020204030204" pitchFamily="34" charset="0"/>
                <a:cs typeface="Calibri" panose="020F0502020204030204" pitchFamily="34" charset="0"/>
              </a:rPr>
              <a:t>for CV events</a:t>
            </a:r>
            <a:r>
              <a:rPr lang="en-US" sz="9600" dirty="0">
                <a:latin typeface="Calibri" panose="020F0502020204030204" pitchFamily="34" charset="0"/>
                <a:cs typeface="Calibri" panose="020F0502020204030204" pitchFamily="34" charset="0"/>
              </a:rPr>
              <a:t>.</a:t>
            </a:r>
            <a:endParaRPr lang="en-US" sz="9600" dirty="0">
              <a:effectLst/>
              <a:latin typeface="Calibri" panose="020F0502020204030204" pitchFamily="34" charset="0"/>
              <a:cs typeface="Calibri" panose="020F0502020204030204" pitchFamily="34" charset="0"/>
            </a:endParaRPr>
          </a:p>
          <a:p>
            <a:pPr marL="114300" indent="0" algn="ctr">
              <a:buNone/>
            </a:pPr>
            <a:endParaRPr lang="en-US" sz="6800" b="1" dirty="0">
              <a:effectLst/>
              <a:latin typeface="Calibri" panose="020F0502020204030204" pitchFamily="34" charset="0"/>
              <a:cs typeface="Calibri" panose="020F0502020204030204" pitchFamily="34" charset="0"/>
            </a:endParaRPr>
          </a:p>
          <a:p>
            <a:pPr marL="114300" indent="0" algn="ctr">
              <a:buNone/>
            </a:pPr>
            <a:r>
              <a:rPr lang="en-US" sz="9600" b="1" dirty="0">
                <a:effectLst/>
                <a:latin typeface="Calibri" panose="020F0502020204030204" pitchFamily="34" charset="0"/>
                <a:cs typeface="Calibri" panose="020F0502020204030204" pitchFamily="34" charset="0"/>
              </a:rPr>
              <a:t>Recommendation 5-4: Preoperative cardiac risk stratification should include identification of clinical risk factors for major adverse cardiac events and assessment of functional capacity. (Strong recommendation, moderate-quality evidence.) </a:t>
            </a:r>
          </a:p>
          <a:p>
            <a:pPr marL="114300" indent="0" algn="ctr">
              <a:buNone/>
            </a:pPr>
            <a:endParaRPr lang="en-US" sz="9600" b="1" dirty="0">
              <a:latin typeface="Calibri" panose="020F0502020204030204" pitchFamily="34" charset="0"/>
              <a:cs typeface="Calibri" panose="020F0502020204030204" pitchFamily="34" charset="0"/>
            </a:endParaRPr>
          </a:p>
          <a:p>
            <a:pPr marL="114300" indent="0" algn="ctr">
              <a:buNone/>
            </a:pPr>
            <a:r>
              <a:rPr lang="en-US" sz="9600" b="1" dirty="0">
                <a:effectLst/>
                <a:latin typeface="Calibri" panose="020F0502020204030204" pitchFamily="34" charset="0"/>
                <a:cs typeface="Calibri" panose="020F0502020204030204" pitchFamily="34" charset="0"/>
              </a:rPr>
              <a:t>Recommendation 5-5: Baseline preoperative electrocardiogram and echocardiogram should be obtained in all patients with CKD, ESKD, and kidney transplant recipients with diminished functional capacity. (Strong recommendation, moderate-quality evidence.) </a:t>
            </a:r>
            <a:endParaRPr lang="en-US" sz="9600" b="1" dirty="0">
              <a:latin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24123418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9240C7-90BC-49C0-A914-9FC9219DEF41}"/>
              </a:ext>
            </a:extLst>
          </p:cNvPr>
          <p:cNvSpPr>
            <a:spLocks noGrp="1"/>
          </p:cNvSpPr>
          <p:nvPr>
            <p:ph type="title"/>
          </p:nvPr>
        </p:nvSpPr>
        <p:spPr>
          <a:xfrm>
            <a:off x="481739" y="303131"/>
            <a:ext cx="10515600" cy="1325563"/>
          </a:xfrm>
        </p:spPr>
        <p:txBody>
          <a:bodyPr/>
          <a:lstStyle/>
          <a:p>
            <a:r>
              <a:rPr lang="en-US" dirty="0">
                <a:latin typeface="+mn-lt"/>
              </a:rPr>
              <a:t>Blood pressure management</a:t>
            </a:r>
          </a:p>
        </p:txBody>
      </p:sp>
      <p:sp>
        <p:nvSpPr>
          <p:cNvPr id="3" name="Text Placeholder 2">
            <a:extLst>
              <a:ext uri="{FF2B5EF4-FFF2-40B4-BE49-F238E27FC236}">
                <a16:creationId xmlns:a16="http://schemas.microsoft.com/office/drawing/2014/main" id="{96E8A4A6-1480-49E7-B4AD-8F4E4CB0F206}"/>
              </a:ext>
            </a:extLst>
          </p:cNvPr>
          <p:cNvSpPr>
            <a:spLocks noGrp="1"/>
          </p:cNvSpPr>
          <p:nvPr>
            <p:ph type="body" idx="1"/>
          </p:nvPr>
        </p:nvSpPr>
        <p:spPr>
          <a:xfrm>
            <a:off x="605726" y="1515658"/>
            <a:ext cx="10515600" cy="5179610"/>
          </a:xfrm>
        </p:spPr>
        <p:txBody>
          <a:bodyPr>
            <a:normAutofit fontScale="55000" lnSpcReduction="20000"/>
          </a:bodyPr>
          <a:lstStyle/>
          <a:p>
            <a:r>
              <a:rPr lang="en-US" sz="6500" dirty="0">
                <a:latin typeface="Calibri" panose="020F0502020204030204" pitchFamily="34" charset="0"/>
                <a:cs typeface="Calibri" panose="020F0502020204030204" pitchFamily="34" charset="0"/>
              </a:rPr>
              <a:t>Severely uncontrolled hypertension (BP &gt; 180/110 mm Hg) was associated with increased risk for adverse cardiovascular and kidney outcomes.</a:t>
            </a:r>
          </a:p>
          <a:p>
            <a:pPr marL="571500" lvl="1" indent="0">
              <a:buNone/>
            </a:pPr>
            <a:r>
              <a:rPr lang="en-US" sz="4200" dirty="0" err="1">
                <a:latin typeface="Calibri" panose="020F0502020204030204" pitchFamily="34" charset="0"/>
                <a:cs typeface="Calibri" panose="020F0502020204030204" pitchFamily="34" charset="0"/>
              </a:rPr>
              <a:t>Prys</a:t>
            </a:r>
            <a:r>
              <a:rPr lang="en-US" sz="4200" dirty="0">
                <a:latin typeface="Calibri" panose="020F0502020204030204" pitchFamily="34" charset="0"/>
                <a:cs typeface="Calibri" panose="020F0502020204030204" pitchFamily="34" charset="0"/>
              </a:rPr>
              <a:t>-Roberts C, Meloche R, </a:t>
            </a:r>
            <a:r>
              <a:rPr lang="en-US" sz="4200" dirty="0" err="1">
                <a:latin typeface="Calibri" panose="020F0502020204030204" pitchFamily="34" charset="0"/>
                <a:cs typeface="Calibri" panose="020F0502020204030204" pitchFamily="34" charset="0"/>
              </a:rPr>
              <a:t>Foex</a:t>
            </a:r>
            <a:r>
              <a:rPr lang="en-US" sz="4200" dirty="0">
                <a:latin typeface="Calibri" panose="020F0502020204030204" pitchFamily="34" charset="0"/>
                <a:cs typeface="Calibri" panose="020F0502020204030204" pitchFamily="34" charset="0"/>
              </a:rPr>
              <a:t> P. Studies of </a:t>
            </a:r>
            <a:r>
              <a:rPr lang="en-US" sz="4200" dirty="0" err="1">
                <a:latin typeface="Calibri" panose="020F0502020204030204" pitchFamily="34" charset="0"/>
                <a:cs typeface="Calibri" panose="020F0502020204030204" pitchFamily="34" charset="0"/>
              </a:rPr>
              <a:t>anaesthesia</a:t>
            </a:r>
            <a:r>
              <a:rPr lang="en-US" sz="4200" dirty="0">
                <a:latin typeface="Calibri" panose="020F0502020204030204" pitchFamily="34" charset="0"/>
                <a:cs typeface="Calibri" panose="020F0502020204030204" pitchFamily="34" charset="0"/>
              </a:rPr>
              <a:t> in relation to hypertension. I. Cardiovascular responses of treated and untreated patients. Br J </a:t>
            </a:r>
            <a:r>
              <a:rPr lang="en-US" sz="4200" dirty="0" err="1">
                <a:latin typeface="Calibri" panose="020F0502020204030204" pitchFamily="34" charset="0"/>
                <a:cs typeface="Calibri" panose="020F0502020204030204" pitchFamily="34" charset="0"/>
              </a:rPr>
              <a:t>Anaesth</a:t>
            </a:r>
            <a:r>
              <a:rPr lang="en-US" sz="4200" dirty="0">
                <a:latin typeface="Calibri" panose="020F0502020204030204" pitchFamily="34" charset="0"/>
                <a:cs typeface="Calibri" panose="020F0502020204030204" pitchFamily="34" charset="0"/>
              </a:rPr>
              <a:t>. 1971;43:122–137. </a:t>
            </a:r>
          </a:p>
          <a:p>
            <a:pPr marL="571500" lvl="1" indent="0">
              <a:buNone/>
            </a:pPr>
            <a:endParaRPr lang="en-US" sz="4200" dirty="0">
              <a:latin typeface="Calibri" panose="020F0502020204030204" pitchFamily="34" charset="0"/>
              <a:cs typeface="Calibri" panose="020F0502020204030204" pitchFamily="34" charset="0"/>
            </a:endParaRPr>
          </a:p>
          <a:p>
            <a:pPr marL="114300" indent="0" algn="ctr">
              <a:buNone/>
            </a:pPr>
            <a:r>
              <a:rPr lang="en-US" sz="5100" b="1" dirty="0">
                <a:latin typeface="Calibri" panose="020F0502020204030204" pitchFamily="34" charset="0"/>
                <a:cs typeface="Calibri" panose="020F0502020204030204" pitchFamily="34" charset="0"/>
              </a:rPr>
              <a:t>Recommendation 5-6: Blood pressure should be controlled perioperatively and maintained at a level &lt;180/110 mm Hg perioperatively. Patients should continue their existing antihypertensive regimen if well- controlled, with no evidence to recommend for or against discontinuation of renin-angiotensin-aldosterone system blockade. </a:t>
            </a:r>
          </a:p>
          <a:p>
            <a:pPr marL="114300" indent="0" algn="ctr">
              <a:buNone/>
            </a:pPr>
            <a:r>
              <a:rPr lang="en-US" sz="5100" b="1" dirty="0">
                <a:latin typeface="Calibri" panose="020F0502020204030204" pitchFamily="34" charset="0"/>
                <a:cs typeface="Calibri" panose="020F0502020204030204" pitchFamily="34" charset="0"/>
              </a:rPr>
              <a:t>(Strong recommendation, low-quality evidence.) </a:t>
            </a:r>
          </a:p>
          <a:p>
            <a:endParaRPr lang="en-US" dirty="0"/>
          </a:p>
        </p:txBody>
      </p:sp>
    </p:spTree>
    <p:extLst>
      <p:ext uri="{BB962C8B-B14F-4D97-AF65-F5344CB8AC3E}">
        <p14:creationId xmlns:p14="http://schemas.microsoft.com/office/powerpoint/2010/main" val="28214715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351E5-A7F5-702C-3EB9-398F57034E77}"/>
              </a:ext>
            </a:extLst>
          </p:cNvPr>
          <p:cNvSpPr>
            <a:spLocks noGrp="1"/>
          </p:cNvSpPr>
          <p:nvPr>
            <p:ph type="title"/>
          </p:nvPr>
        </p:nvSpPr>
        <p:spPr>
          <a:xfrm>
            <a:off x="516367" y="203433"/>
            <a:ext cx="10515600" cy="1325563"/>
          </a:xfrm>
        </p:spPr>
        <p:txBody>
          <a:bodyPr/>
          <a:lstStyle/>
          <a:p>
            <a:r>
              <a:rPr lang="en-US" dirty="0">
                <a:latin typeface="+mn-lt"/>
              </a:rPr>
              <a:t>Anemia and Bleeding Management</a:t>
            </a:r>
          </a:p>
        </p:txBody>
      </p:sp>
      <p:sp>
        <p:nvSpPr>
          <p:cNvPr id="3" name="Text Placeholder 2">
            <a:extLst>
              <a:ext uri="{FF2B5EF4-FFF2-40B4-BE49-F238E27FC236}">
                <a16:creationId xmlns:a16="http://schemas.microsoft.com/office/drawing/2014/main" id="{0A94CA28-8388-C0C1-E225-FF2BD3DEF2AB}"/>
              </a:ext>
            </a:extLst>
          </p:cNvPr>
          <p:cNvSpPr>
            <a:spLocks noGrp="1"/>
          </p:cNvSpPr>
          <p:nvPr>
            <p:ph type="body" idx="1"/>
          </p:nvPr>
        </p:nvSpPr>
        <p:spPr>
          <a:xfrm>
            <a:off x="516367" y="1528996"/>
            <a:ext cx="10837433" cy="5329003"/>
          </a:xfrm>
        </p:spPr>
        <p:txBody>
          <a:bodyPr>
            <a:normAutofit fontScale="25000" lnSpcReduction="20000"/>
          </a:bodyPr>
          <a:lstStyle/>
          <a:p>
            <a:r>
              <a:rPr lang="en-US" sz="9600" dirty="0">
                <a:effectLst/>
                <a:latin typeface="Calibri" panose="020F0502020204030204" pitchFamily="34" charset="0"/>
                <a:cs typeface="Calibri" panose="020F0502020204030204" pitchFamily="34" charset="0"/>
              </a:rPr>
              <a:t>Hemoglobin should be optimized to the KDIGO target of 10 to 11 g/dL with erythropoietin stimulating agents and intravenous iron, as needed.</a:t>
            </a:r>
          </a:p>
          <a:p>
            <a:pPr marL="571500" lvl="1" indent="0">
              <a:buNone/>
            </a:pPr>
            <a:r>
              <a:rPr lang="en-US" sz="6000" dirty="0">
                <a:latin typeface="Calibri" panose="020F0502020204030204" pitchFamily="34" charset="0"/>
                <a:cs typeface="Calibri" panose="020F0502020204030204" pitchFamily="34" charset="0"/>
              </a:rPr>
              <a:t>-</a:t>
            </a:r>
            <a:r>
              <a:rPr lang="en-US" sz="6000" dirty="0">
                <a:effectLst/>
                <a:latin typeface="Calibri" panose="020F0502020204030204" pitchFamily="34" charset="0"/>
                <a:cs typeface="Calibri" panose="020F0502020204030204" pitchFamily="34" charset="0"/>
              </a:rPr>
              <a:t>Cases A, Escolar G, </a:t>
            </a:r>
            <a:r>
              <a:rPr lang="en-US" sz="6000" dirty="0" err="1">
                <a:effectLst/>
                <a:latin typeface="Calibri" panose="020F0502020204030204" pitchFamily="34" charset="0"/>
                <a:cs typeface="Calibri" panose="020F0502020204030204" pitchFamily="34" charset="0"/>
              </a:rPr>
              <a:t>Reverter</a:t>
            </a:r>
            <a:r>
              <a:rPr lang="en-US" sz="6000" dirty="0">
                <a:effectLst/>
                <a:latin typeface="Calibri" panose="020F0502020204030204" pitchFamily="34" charset="0"/>
                <a:cs typeface="Calibri" panose="020F0502020204030204" pitchFamily="34" charset="0"/>
              </a:rPr>
              <a:t> JC, et al. Recombinant human erythropoietin treatment improves platelet function in uremic patients. Kidney Int. 1992;42:668–672 </a:t>
            </a:r>
          </a:p>
          <a:p>
            <a:r>
              <a:rPr lang="en-US" sz="9600" dirty="0">
                <a:latin typeface="Calibri" panose="020F0502020204030204" pitchFamily="34" charset="0"/>
                <a:cs typeface="Calibri" panose="020F0502020204030204" pitchFamily="34" charset="0"/>
              </a:rPr>
              <a:t>A</a:t>
            </a:r>
            <a:r>
              <a:rPr lang="en-US" sz="9600" dirty="0">
                <a:effectLst/>
                <a:latin typeface="Calibri" panose="020F0502020204030204" pitchFamily="34" charset="0"/>
                <a:cs typeface="Calibri" panose="020F0502020204030204" pitchFamily="34" charset="0"/>
              </a:rPr>
              <a:t>dequate, recent dialysis improves platelet function and can reduce bleeding.  </a:t>
            </a:r>
          </a:p>
          <a:p>
            <a:r>
              <a:rPr lang="en-US" sz="9600" dirty="0">
                <a:latin typeface="Calibri" panose="020F0502020204030204" pitchFamily="34" charset="0"/>
                <a:cs typeface="Calibri" panose="020F0502020204030204" pitchFamily="34" charset="0"/>
              </a:rPr>
              <a:t>R</a:t>
            </a:r>
            <a:r>
              <a:rPr lang="en-US" sz="9600" dirty="0">
                <a:effectLst/>
                <a:latin typeface="Calibri" panose="020F0502020204030204" pitchFamily="34" charset="0"/>
                <a:cs typeface="Calibri" panose="020F0502020204030204" pitchFamily="34" charset="0"/>
              </a:rPr>
              <a:t>isks of transfusion and implications of sensitization for patients eligible for kidney transplantation should be discussed with patients.</a:t>
            </a:r>
          </a:p>
          <a:p>
            <a:r>
              <a:rPr lang="en-US" sz="9600" dirty="0">
                <a:effectLst/>
                <a:latin typeface="Calibri" panose="020F0502020204030204" pitchFamily="34" charset="0"/>
                <a:cs typeface="Calibri" panose="020F0502020204030204" pitchFamily="34" charset="0"/>
              </a:rPr>
              <a:t>Anticoagulants should be held based on elimination half-life.</a:t>
            </a:r>
          </a:p>
          <a:p>
            <a:endParaRPr lang="en-US" sz="9600" dirty="0">
              <a:effectLst/>
              <a:latin typeface="Calibri" panose="020F0502020204030204" pitchFamily="34" charset="0"/>
              <a:cs typeface="Calibri" panose="020F0502020204030204" pitchFamily="34" charset="0"/>
            </a:endParaRPr>
          </a:p>
          <a:p>
            <a:pPr marL="114300" indent="0" algn="ctr">
              <a:buNone/>
            </a:pPr>
            <a:r>
              <a:rPr lang="en-US" sz="9600" b="1" dirty="0">
                <a:effectLst/>
                <a:latin typeface="Calibri" panose="020F0502020204030204" pitchFamily="34" charset="0"/>
                <a:cs typeface="Calibri" panose="020F0502020204030204" pitchFamily="34" charset="0"/>
              </a:rPr>
              <a:t>Recommendation 5-7: Patients on maintenance hemodialysis should have hemoglobin concentrations optimized preoperatively.                                            (Weak recommendation, low-quality evidence.) </a:t>
            </a:r>
            <a:endParaRPr lang="en-US" sz="9600" b="1" dirty="0">
              <a:latin typeface="Calibri" panose="020F0502020204030204" pitchFamily="34" charset="0"/>
              <a:cs typeface="Calibri" panose="020F0502020204030204" pitchFamily="34" charset="0"/>
            </a:endParaRPr>
          </a:p>
          <a:p>
            <a:pPr marL="114300" indent="0" algn="ctr">
              <a:buNone/>
            </a:pPr>
            <a:r>
              <a:rPr lang="en-US" sz="9600" b="1" dirty="0">
                <a:effectLst/>
                <a:latin typeface="Calibri" panose="020F0502020204030204" pitchFamily="34" charset="0"/>
                <a:cs typeface="Calibri" panose="020F0502020204030204" pitchFamily="34" charset="0"/>
              </a:rPr>
              <a:t>Recommendation 5-8: A long interdialytic interval should be avoided before surgery to optimize platelet function, and desmopressin can be administered intraoperatively to treat excessive bleeding due to platelet dysfunction.        (Strong recommendation, moderate-quality evidence.) </a:t>
            </a:r>
            <a:endParaRPr lang="en-US" sz="9600" b="1" dirty="0">
              <a:latin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6048996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351E5-A7F5-702C-3EB9-398F57034E77}"/>
              </a:ext>
            </a:extLst>
          </p:cNvPr>
          <p:cNvSpPr>
            <a:spLocks noGrp="1"/>
          </p:cNvSpPr>
          <p:nvPr>
            <p:ph type="title"/>
          </p:nvPr>
        </p:nvSpPr>
        <p:spPr>
          <a:xfrm>
            <a:off x="533620" y="348712"/>
            <a:ext cx="5639071" cy="914400"/>
          </a:xfrm>
        </p:spPr>
        <p:txBody>
          <a:bodyPr>
            <a:normAutofit/>
          </a:bodyPr>
          <a:lstStyle/>
          <a:p>
            <a:r>
              <a:rPr lang="en-US" sz="4000" dirty="0">
                <a:latin typeface="+mn-lt"/>
              </a:rPr>
              <a:t>Vocal Cord Evaluation</a:t>
            </a:r>
          </a:p>
        </p:txBody>
      </p:sp>
      <p:sp>
        <p:nvSpPr>
          <p:cNvPr id="3" name="Text Placeholder 2">
            <a:extLst>
              <a:ext uri="{FF2B5EF4-FFF2-40B4-BE49-F238E27FC236}">
                <a16:creationId xmlns:a16="http://schemas.microsoft.com/office/drawing/2014/main" id="{0A94CA28-8388-C0C1-E225-FF2BD3DEF2AB}"/>
              </a:ext>
            </a:extLst>
          </p:cNvPr>
          <p:cNvSpPr>
            <a:spLocks noGrp="1"/>
          </p:cNvSpPr>
          <p:nvPr>
            <p:ph type="body" idx="1"/>
          </p:nvPr>
        </p:nvSpPr>
        <p:spPr>
          <a:xfrm>
            <a:off x="390761" y="1361583"/>
            <a:ext cx="7304049" cy="5147705"/>
          </a:xfrm>
        </p:spPr>
        <p:txBody>
          <a:bodyPr>
            <a:normAutofit fontScale="70000" lnSpcReduction="20000"/>
          </a:bodyPr>
          <a:lstStyle/>
          <a:p>
            <a:pPr marL="800100" indent="-571500">
              <a:buFont typeface="Arial" panose="020B0604020202020204" pitchFamily="34" charset="0"/>
              <a:buChar char="•"/>
            </a:pPr>
            <a:r>
              <a:rPr lang="en-US" sz="3300" dirty="0">
                <a:effectLst/>
                <a:latin typeface="Calibri" panose="020F0502020204030204" pitchFamily="34" charset="0"/>
                <a:cs typeface="Calibri" panose="020F0502020204030204" pitchFamily="34" charset="0"/>
              </a:rPr>
              <a:t>Patients should be asked about voice changes </a:t>
            </a:r>
            <a:r>
              <a:rPr lang="en-US" sz="3300" dirty="0">
                <a:latin typeface="Calibri" panose="020F0502020204030204" pitchFamily="34" charset="0"/>
                <a:cs typeface="Calibri" panose="020F0502020204030204" pitchFamily="34" charset="0"/>
              </a:rPr>
              <a:t>and surgical history placing them at higher risk for recurrent laryngeal or </a:t>
            </a:r>
            <a:r>
              <a:rPr lang="en-US" sz="3300" dirty="0" err="1">
                <a:latin typeface="Calibri" panose="020F0502020204030204" pitchFamily="34" charset="0"/>
                <a:cs typeface="Calibri" panose="020F0502020204030204" pitchFamily="34" charset="0"/>
              </a:rPr>
              <a:t>vagus</a:t>
            </a:r>
            <a:r>
              <a:rPr lang="en-US" sz="3300" dirty="0">
                <a:latin typeface="Calibri" panose="020F0502020204030204" pitchFamily="34" charset="0"/>
                <a:cs typeface="Calibri" panose="020F0502020204030204" pitchFamily="34" charset="0"/>
              </a:rPr>
              <a:t> nerve injuries</a:t>
            </a:r>
          </a:p>
          <a:p>
            <a:pPr marL="800100" indent="-571500">
              <a:buFont typeface="Arial" panose="020B0604020202020204" pitchFamily="34" charset="0"/>
              <a:buChar char="•"/>
            </a:pPr>
            <a:r>
              <a:rPr lang="en-US" sz="3300" dirty="0">
                <a:latin typeface="Calibri" panose="020F0502020204030204" pitchFamily="34" charset="0"/>
                <a:cs typeface="Calibri" panose="020F0502020204030204" pitchFamily="34" charset="0"/>
              </a:rPr>
              <a:t>Patients deemed to be higher risk should undergo vocal cord evaluation with either of the following options </a:t>
            </a:r>
            <a:r>
              <a:rPr lang="en-US" sz="3300" dirty="0">
                <a:effectLst/>
                <a:latin typeface="Calibri" panose="020F0502020204030204" pitchFamily="34" charset="0"/>
                <a:cs typeface="Calibri" panose="020F0502020204030204" pitchFamily="34" charset="0"/>
              </a:rPr>
              <a:t>(lighted laryngeal mirror examination, flexible laryngoscopy, </a:t>
            </a:r>
            <a:r>
              <a:rPr lang="en-US" sz="3300" dirty="0" err="1">
                <a:effectLst/>
                <a:latin typeface="Calibri" panose="020F0502020204030204" pitchFamily="34" charset="0"/>
                <a:cs typeface="Calibri" panose="020F0502020204030204" pitchFamily="34" charset="0"/>
              </a:rPr>
              <a:t>videostrobolaryngoscopy</a:t>
            </a:r>
            <a:r>
              <a:rPr lang="en-US" sz="3300" dirty="0">
                <a:effectLst/>
                <a:latin typeface="Calibri" panose="020F0502020204030204" pitchFamily="34" charset="0"/>
                <a:cs typeface="Calibri" panose="020F0502020204030204" pitchFamily="34" charset="0"/>
              </a:rPr>
              <a:t>, and transcutaneous laryngeal ultrasonography/vocal cord ultrasonography) </a:t>
            </a:r>
          </a:p>
          <a:p>
            <a:pPr marL="1143000" lvl="1" indent="-457200">
              <a:buFont typeface="Arial" panose="020B0604020202020204" pitchFamily="34" charset="0"/>
              <a:buChar char="•"/>
            </a:pPr>
            <a:r>
              <a:rPr lang="en-US" sz="2000" dirty="0">
                <a:effectLst/>
                <a:latin typeface="Calibri" panose="020F0502020204030204" pitchFamily="34" charset="0"/>
                <a:cs typeface="Calibri" panose="020F0502020204030204" pitchFamily="34" charset="0"/>
              </a:rPr>
              <a:t>Wilhelm SM, Wang TS, </a:t>
            </a:r>
            <a:r>
              <a:rPr lang="en-US" sz="2000" dirty="0" err="1">
                <a:effectLst/>
                <a:latin typeface="Calibri" panose="020F0502020204030204" pitchFamily="34" charset="0"/>
                <a:cs typeface="Calibri" panose="020F0502020204030204" pitchFamily="34" charset="0"/>
              </a:rPr>
              <a:t>Ruan</a:t>
            </a:r>
            <a:r>
              <a:rPr lang="en-US" sz="2000" dirty="0">
                <a:effectLst/>
                <a:latin typeface="Calibri" panose="020F0502020204030204" pitchFamily="34" charset="0"/>
                <a:cs typeface="Calibri" panose="020F0502020204030204" pitchFamily="34" charset="0"/>
              </a:rPr>
              <a:t> DT, et al. The American Association of Endocrine Surgeons Guidelines for definitive management of primary hyperparathyroidism. JAMA Surg. 2016;151:959–968 </a:t>
            </a:r>
            <a:endParaRPr lang="en-US" sz="2000" dirty="0">
              <a:latin typeface="Calibri" panose="020F0502020204030204" pitchFamily="34" charset="0"/>
              <a:cs typeface="Calibri" panose="020F0502020204030204" pitchFamily="34" charset="0"/>
            </a:endParaRPr>
          </a:p>
          <a:p>
            <a:endParaRPr lang="en-US" sz="2600" dirty="0">
              <a:latin typeface="Calibri" panose="020F0502020204030204" pitchFamily="34" charset="0"/>
              <a:cs typeface="Calibri" panose="020F0502020204030204" pitchFamily="34" charset="0"/>
            </a:endParaRPr>
          </a:p>
          <a:p>
            <a:pPr marL="114300" indent="0" algn="ctr">
              <a:buNone/>
            </a:pPr>
            <a:r>
              <a:rPr lang="en-US" sz="3400" b="1" dirty="0">
                <a:effectLst/>
                <a:latin typeface="Calibri" panose="020F0502020204030204" pitchFamily="34" charset="0"/>
                <a:cs typeface="Calibri" panose="020F0502020204030204" pitchFamily="34" charset="0"/>
              </a:rPr>
              <a:t>Recommendation 5-9: Patients with a voice change or a surgical history placing the recurrent laryngeal or </a:t>
            </a:r>
            <a:r>
              <a:rPr lang="en-US" sz="3400" b="1" dirty="0" err="1">
                <a:effectLst/>
                <a:latin typeface="Calibri" panose="020F0502020204030204" pitchFamily="34" charset="0"/>
                <a:cs typeface="Calibri" panose="020F0502020204030204" pitchFamily="34" charset="0"/>
              </a:rPr>
              <a:t>vagus</a:t>
            </a:r>
            <a:r>
              <a:rPr lang="en-US" sz="3400" b="1" dirty="0">
                <a:effectLst/>
                <a:latin typeface="Calibri" panose="020F0502020204030204" pitchFamily="34" charset="0"/>
                <a:cs typeface="Calibri" panose="020F0502020204030204" pitchFamily="34" charset="0"/>
              </a:rPr>
              <a:t> nerves at risk should </a:t>
            </a:r>
            <a:r>
              <a:rPr lang="en-US" sz="3400" b="1" dirty="0">
                <a:latin typeface="Calibri" panose="020F0502020204030204" pitchFamily="34" charset="0"/>
                <a:cs typeface="Calibri" panose="020F0502020204030204" pitchFamily="34" charset="0"/>
              </a:rPr>
              <a:t>undergo</a:t>
            </a:r>
            <a:r>
              <a:rPr lang="en-US" sz="3400" b="1" dirty="0">
                <a:effectLst/>
                <a:latin typeface="Calibri" panose="020F0502020204030204" pitchFamily="34" charset="0"/>
                <a:cs typeface="Calibri" panose="020F0502020204030204" pitchFamily="34" charset="0"/>
              </a:rPr>
              <a:t> preoperative vocal cord assessment. </a:t>
            </a:r>
            <a:endParaRPr lang="en-US" sz="3400" b="1" dirty="0">
              <a:latin typeface="Calibri" panose="020F0502020204030204" pitchFamily="34" charset="0"/>
              <a:cs typeface="Calibri" panose="020F0502020204030204" pitchFamily="34" charset="0"/>
            </a:endParaRPr>
          </a:p>
          <a:p>
            <a:pPr marL="114300" indent="0" algn="ctr">
              <a:buNone/>
            </a:pPr>
            <a:r>
              <a:rPr lang="en-US" sz="3400" b="1" dirty="0">
                <a:effectLst/>
                <a:latin typeface="Calibri" panose="020F0502020204030204" pitchFamily="34" charset="0"/>
                <a:cs typeface="Calibri" panose="020F0502020204030204" pitchFamily="34" charset="0"/>
              </a:rPr>
              <a:t>(Strong recommendation, weak evidence.) </a:t>
            </a:r>
            <a:endParaRPr lang="en-US" sz="3400" b="1" dirty="0">
              <a:latin typeface="Calibri" panose="020F0502020204030204" pitchFamily="34" charset="0"/>
              <a:cs typeface="Calibri" panose="020F0502020204030204" pitchFamily="34" charset="0"/>
            </a:endParaRPr>
          </a:p>
          <a:p>
            <a:endParaRPr lang="en-US" dirty="0"/>
          </a:p>
        </p:txBody>
      </p:sp>
      <p:pic>
        <p:nvPicPr>
          <p:cNvPr id="2054" name="Picture 6" descr="Transcutaneous Laryngeal Ultrasonography: A Reliable,, 59% OFF">
            <a:extLst>
              <a:ext uri="{FF2B5EF4-FFF2-40B4-BE49-F238E27FC236}">
                <a16:creationId xmlns:a16="http://schemas.microsoft.com/office/drawing/2014/main" id="{3EE40800-789C-4CC8-9264-03B639F78E75}"/>
              </a:ext>
            </a:extLst>
          </p:cNvPr>
          <p:cNvPicPr>
            <a:picLocks noGrp="1" noChangeAspect="1" noChangeArrowheads="1"/>
          </p:cNvPicPr>
          <p:nvPr>
            <p:ph type="pic" idx="2"/>
          </p:nvPr>
        </p:nvPicPr>
        <p:blipFill rotWithShape="1">
          <a:blip r:embed="rId2">
            <a:extLst>
              <a:ext uri="{28A0092B-C50C-407E-A947-70E740481C1C}">
                <a14:useLocalDpi xmlns:a14="http://schemas.microsoft.com/office/drawing/2010/main" val="0"/>
              </a:ext>
            </a:extLst>
          </a:blip>
          <a:srcRect l="13260" t="559" b="559"/>
          <a:stretch/>
        </p:blipFill>
        <p:spPr bwMode="auto">
          <a:xfrm>
            <a:off x="8106739" y="1516566"/>
            <a:ext cx="3694500" cy="3363177"/>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5911468F-5C16-4CE8-8992-113D562F31B1}"/>
              </a:ext>
            </a:extLst>
          </p:cNvPr>
          <p:cNvSpPr txBox="1"/>
          <p:nvPr/>
        </p:nvSpPr>
        <p:spPr>
          <a:xfrm>
            <a:off x="8065383" y="4972102"/>
            <a:ext cx="3777211" cy="369332"/>
          </a:xfrm>
          <a:prstGeom prst="rect">
            <a:avLst/>
          </a:prstGeom>
          <a:noFill/>
        </p:spPr>
        <p:txBody>
          <a:bodyPr wrap="square" rtlCol="0">
            <a:spAutoFit/>
          </a:bodyPr>
          <a:lstStyle/>
          <a:p>
            <a:r>
              <a:rPr lang="en-US" sz="1800" dirty="0">
                <a:latin typeface="Calibri" panose="020F0502020204030204" pitchFamily="34" charset="0"/>
                <a:cs typeface="Calibri" panose="020F0502020204030204" pitchFamily="34" charset="0"/>
              </a:rPr>
              <a:t>Transcutaneous laryngeal ultrasound</a:t>
            </a:r>
            <a:endParaRPr lang="en-US" sz="1800" dirty="0"/>
          </a:p>
        </p:txBody>
      </p:sp>
    </p:spTree>
    <p:extLst>
      <p:ext uri="{BB962C8B-B14F-4D97-AF65-F5344CB8AC3E}">
        <p14:creationId xmlns:p14="http://schemas.microsoft.com/office/powerpoint/2010/main" val="9395168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351E5-A7F5-702C-3EB9-398F57034E77}"/>
              </a:ext>
            </a:extLst>
          </p:cNvPr>
          <p:cNvSpPr>
            <a:spLocks noGrp="1"/>
          </p:cNvSpPr>
          <p:nvPr>
            <p:ph type="title"/>
          </p:nvPr>
        </p:nvSpPr>
        <p:spPr>
          <a:xfrm>
            <a:off x="481739" y="318630"/>
            <a:ext cx="10515600" cy="1325563"/>
          </a:xfrm>
        </p:spPr>
        <p:txBody>
          <a:bodyPr/>
          <a:lstStyle/>
          <a:p>
            <a:r>
              <a:rPr lang="en-US" dirty="0">
                <a:latin typeface="+mn-lt"/>
              </a:rPr>
              <a:t>Vitamin D</a:t>
            </a:r>
          </a:p>
        </p:txBody>
      </p:sp>
      <p:sp>
        <p:nvSpPr>
          <p:cNvPr id="3" name="Text Placeholder 2">
            <a:extLst>
              <a:ext uri="{FF2B5EF4-FFF2-40B4-BE49-F238E27FC236}">
                <a16:creationId xmlns:a16="http://schemas.microsoft.com/office/drawing/2014/main" id="{0A94CA28-8388-C0C1-E225-FF2BD3DEF2AB}"/>
              </a:ext>
            </a:extLst>
          </p:cNvPr>
          <p:cNvSpPr>
            <a:spLocks noGrp="1"/>
          </p:cNvSpPr>
          <p:nvPr>
            <p:ph type="body" idx="1"/>
          </p:nvPr>
        </p:nvSpPr>
        <p:spPr>
          <a:xfrm>
            <a:off x="325465" y="1391673"/>
            <a:ext cx="11592732" cy="4351338"/>
          </a:xfrm>
        </p:spPr>
        <p:txBody>
          <a:bodyPr/>
          <a:lstStyle/>
          <a:p>
            <a:r>
              <a:rPr lang="en-US" dirty="0">
                <a:effectLst/>
                <a:latin typeface="Calibri" panose="020F0502020204030204" pitchFamily="34" charset="0"/>
                <a:cs typeface="Calibri" panose="020F0502020204030204" pitchFamily="34" charset="0"/>
              </a:rPr>
              <a:t>Preoperative treatment with Calcitriol in patients with Vitamin D deficiency can mitigate post operative hypocalcemia, decrease length of stay and intravenous calcium repletion  and hungry bone syndrome</a:t>
            </a:r>
          </a:p>
          <a:p>
            <a:pPr marL="114300" indent="0">
              <a:buNone/>
            </a:pPr>
            <a:endParaRPr lang="en-US" sz="2600" dirty="0">
              <a:latin typeface="Calibri" panose="020F0502020204030204" pitchFamily="34" charset="0"/>
              <a:cs typeface="Calibri" panose="020F0502020204030204" pitchFamily="34" charset="0"/>
            </a:endParaRPr>
          </a:p>
          <a:p>
            <a:pPr marL="114300" indent="0" algn="ctr">
              <a:buNone/>
            </a:pPr>
            <a:r>
              <a:rPr lang="en-US" sz="2600" b="1" dirty="0">
                <a:effectLst/>
                <a:latin typeface="Calibri" panose="020F0502020204030204" pitchFamily="34" charset="0"/>
                <a:cs typeface="Calibri" panose="020F0502020204030204" pitchFamily="34" charset="0"/>
              </a:rPr>
              <a:t>Recommendation 5-10: Patients with SHPT and vitamin D deficiency should have vitamin D repletion before PTX. (Strong recommendation in CKD and post-kidney transplant; weak recommendation in ESKD, low- quality evidence.) </a:t>
            </a:r>
            <a:endParaRPr lang="en-US" sz="2600" b="1" dirty="0">
              <a:latin typeface="Calibri" panose="020F0502020204030204" pitchFamily="34" charset="0"/>
              <a:cs typeface="Calibri" panose="020F0502020204030204" pitchFamily="34" charset="0"/>
            </a:endParaRPr>
          </a:p>
          <a:p>
            <a:pPr marL="114300" indent="0" algn="ctr">
              <a:buNone/>
            </a:pPr>
            <a:r>
              <a:rPr lang="en-US" sz="2600" b="1" dirty="0">
                <a:effectLst/>
                <a:latin typeface="Calibri" panose="020F0502020204030204" pitchFamily="34" charset="0"/>
                <a:cs typeface="Calibri" panose="020F0502020204030204" pitchFamily="34" charset="0"/>
              </a:rPr>
              <a:t>Recommendation 5-11: Calcitriol should be initiated at least 2 days before PTX. (Strong recommendation, moderate-quality evidence.) </a:t>
            </a:r>
          </a:p>
          <a:p>
            <a:endParaRPr lang="en-US" dirty="0"/>
          </a:p>
        </p:txBody>
      </p:sp>
    </p:spTree>
    <p:extLst>
      <p:ext uri="{BB962C8B-B14F-4D97-AF65-F5344CB8AC3E}">
        <p14:creationId xmlns:p14="http://schemas.microsoft.com/office/powerpoint/2010/main" val="39055725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473" y="204704"/>
            <a:ext cx="10515600" cy="1325563"/>
          </a:xfrm>
        </p:spPr>
        <p:txBody>
          <a:bodyPr/>
          <a:lstStyle/>
          <a:p>
            <a:r>
              <a:rPr lang="en-US" dirty="0">
                <a:latin typeface="+mn-lt"/>
              </a:rPr>
              <a:t>Calcium</a:t>
            </a:r>
          </a:p>
        </p:txBody>
      </p:sp>
      <p:sp>
        <p:nvSpPr>
          <p:cNvPr id="3" name="Content Placeholder 2"/>
          <p:cNvSpPr>
            <a:spLocks noGrp="1"/>
          </p:cNvSpPr>
          <p:nvPr>
            <p:ph idx="1"/>
          </p:nvPr>
        </p:nvSpPr>
        <p:spPr>
          <a:xfrm>
            <a:off x="399483" y="1253331"/>
            <a:ext cx="10515600" cy="4992486"/>
          </a:xfrm>
        </p:spPr>
        <p:txBody>
          <a:bodyPr>
            <a:normAutofit fontScale="92500" lnSpcReduction="20000"/>
          </a:bodyPr>
          <a:lstStyle/>
          <a:p>
            <a:r>
              <a:rPr lang="en-US" sz="3000" dirty="0"/>
              <a:t>The recommended daily amount of calcium intake of 1000 to 1200 mg appears to be appropriate for patients with SHPT and THPT. </a:t>
            </a:r>
          </a:p>
          <a:p>
            <a:r>
              <a:rPr lang="en-US" sz="3000" dirty="0"/>
              <a:t>In patient s/p gastric bypass surgery or other reasons for diminished calcium absorption, calcium citrate is the formulation absorbed best.  In this population, consider leaving a larger parathyroid remnant, and counsel the patient on signs and symptoms of severe hypocalcemia as they are at higher risk. </a:t>
            </a:r>
          </a:p>
          <a:p>
            <a:endParaRPr lang="en-US" dirty="0"/>
          </a:p>
          <a:p>
            <a:pPr marL="114300" indent="0" algn="ctr">
              <a:buNone/>
            </a:pPr>
            <a:r>
              <a:rPr lang="en-US" b="1" dirty="0"/>
              <a:t>Recommendation 5-12: Most patients with SHPT or THPT should follow national guidelines for calcium intake.                                                      (Strong recommendation, moderate-quality evidence.)</a:t>
            </a:r>
          </a:p>
          <a:p>
            <a:pPr marL="114300" indent="0" algn="ctr">
              <a:buNone/>
            </a:pPr>
            <a:r>
              <a:rPr lang="en-US" b="1" dirty="0"/>
              <a:t>Recommendation 5-13: Gastric bypass patients should be counseled about the higher risk of severe postoperative hypocalcemia after </a:t>
            </a:r>
            <a:r>
              <a:rPr lang="en-US" b="1" dirty="0" err="1"/>
              <a:t>multigland</a:t>
            </a:r>
            <a:r>
              <a:rPr lang="en-US" b="1" dirty="0"/>
              <a:t> PTX. (Strong recommendation, low-quality evidence.)</a:t>
            </a:r>
          </a:p>
          <a:p>
            <a:endParaRPr lang="en-US" dirty="0"/>
          </a:p>
        </p:txBody>
      </p:sp>
    </p:spTree>
    <p:extLst>
      <p:ext uri="{BB962C8B-B14F-4D97-AF65-F5344CB8AC3E}">
        <p14:creationId xmlns:p14="http://schemas.microsoft.com/office/powerpoint/2010/main" val="7316342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473" y="204704"/>
            <a:ext cx="10515600" cy="1325563"/>
          </a:xfrm>
        </p:spPr>
        <p:txBody>
          <a:bodyPr/>
          <a:lstStyle/>
          <a:p>
            <a:r>
              <a:rPr lang="en-US" dirty="0">
                <a:latin typeface="+mn-lt"/>
              </a:rPr>
              <a:t>Calcimimetics</a:t>
            </a:r>
          </a:p>
        </p:txBody>
      </p:sp>
      <p:sp>
        <p:nvSpPr>
          <p:cNvPr id="3" name="Content Placeholder 2"/>
          <p:cNvSpPr>
            <a:spLocks noGrp="1"/>
          </p:cNvSpPr>
          <p:nvPr>
            <p:ph idx="1"/>
          </p:nvPr>
        </p:nvSpPr>
        <p:spPr>
          <a:xfrm>
            <a:off x="399483" y="1530267"/>
            <a:ext cx="10515600" cy="4351338"/>
          </a:xfrm>
        </p:spPr>
        <p:txBody>
          <a:bodyPr>
            <a:normAutofit/>
          </a:bodyPr>
          <a:lstStyle/>
          <a:p>
            <a:r>
              <a:rPr lang="en-US" dirty="0"/>
              <a:t>Calcimimetics have been associated with potential side effects however it has not been demonstrated to adversely affect surgical cure.  The use of them can help to lessen the negative effects of elevated PTH. </a:t>
            </a:r>
          </a:p>
          <a:p>
            <a:endParaRPr lang="en-US" dirty="0"/>
          </a:p>
          <a:p>
            <a:pPr marL="114300" indent="0" algn="ctr">
              <a:buNone/>
            </a:pPr>
            <a:r>
              <a:rPr lang="en-US" sz="2600" b="1" dirty="0"/>
              <a:t>Recommendation 5-14: Use of </a:t>
            </a:r>
            <a:r>
              <a:rPr lang="en-US" sz="2600" b="1" dirty="0" err="1"/>
              <a:t>calcimimetics</a:t>
            </a:r>
            <a:r>
              <a:rPr lang="en-US" sz="2600" b="1" dirty="0"/>
              <a:t> can help to lessen the negative effects of elevated PTH without adversely affecting the rate of surgical cure in patients with pretransplant ESKD SHPT and THPT and may be considered in these patients. </a:t>
            </a:r>
          </a:p>
          <a:p>
            <a:pPr marL="114300" indent="0" algn="ctr">
              <a:buNone/>
            </a:pPr>
            <a:r>
              <a:rPr lang="en-US" sz="2600" b="1" dirty="0"/>
              <a:t>(Weak recommendation, low-quality evidence.)</a:t>
            </a:r>
          </a:p>
          <a:p>
            <a:endParaRPr lang="en-US" dirty="0"/>
          </a:p>
        </p:txBody>
      </p:sp>
    </p:spTree>
    <p:extLst>
      <p:ext uri="{BB962C8B-B14F-4D97-AF65-F5344CB8AC3E}">
        <p14:creationId xmlns:p14="http://schemas.microsoft.com/office/powerpoint/2010/main" val="42723075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473" y="204704"/>
            <a:ext cx="10515600" cy="1325563"/>
          </a:xfrm>
        </p:spPr>
        <p:txBody>
          <a:bodyPr/>
          <a:lstStyle/>
          <a:p>
            <a:r>
              <a:rPr lang="en-US" dirty="0">
                <a:latin typeface="+mn-lt"/>
              </a:rPr>
              <a:t>Antibiotics</a:t>
            </a:r>
          </a:p>
        </p:txBody>
      </p:sp>
      <p:sp>
        <p:nvSpPr>
          <p:cNvPr id="3" name="Content Placeholder 2"/>
          <p:cNvSpPr>
            <a:spLocks noGrp="1"/>
          </p:cNvSpPr>
          <p:nvPr>
            <p:ph idx="1"/>
          </p:nvPr>
        </p:nvSpPr>
        <p:spPr>
          <a:xfrm>
            <a:off x="399483" y="1530266"/>
            <a:ext cx="11131256" cy="5123029"/>
          </a:xfrm>
        </p:spPr>
        <p:txBody>
          <a:bodyPr>
            <a:normAutofit/>
          </a:bodyPr>
          <a:lstStyle/>
          <a:p>
            <a:r>
              <a:rPr lang="en-US" dirty="0"/>
              <a:t>Patients with SHPT and THPT are more likely to present with factors that would increase surgical site infection.  Selective use </a:t>
            </a:r>
            <a:r>
              <a:rPr lang="en-US" dirty="0">
                <a:solidFill>
                  <a:schemeClr val="tx1"/>
                </a:solidFill>
              </a:rPr>
              <a:t>of antimicrobial prophylaxis (AMP)</a:t>
            </a:r>
            <a:r>
              <a:rPr lang="en-US" dirty="0"/>
              <a:t> should be considered in patients with high-risk such as dialysis catheter, diabetes, immunosuppression, obesity, anticipated longer operative times or such other factors.  Standard gram-positive coverage prior to induction can be utilized. </a:t>
            </a:r>
          </a:p>
          <a:p>
            <a:endParaRPr lang="en-US" dirty="0"/>
          </a:p>
          <a:p>
            <a:pPr marL="114300" indent="0" algn="ctr">
              <a:buNone/>
            </a:pPr>
            <a:r>
              <a:rPr lang="en-US" sz="2600" b="1" dirty="0"/>
              <a:t>Recommendation 5-15: AMP is not indicated in most cases of standard transcervical parathyroid surgery, but selective use should be considered in patients with factors placing them at higher risk for surgical site infection. (Strong recommendation, moderate-quality evidence.)</a:t>
            </a:r>
          </a:p>
        </p:txBody>
      </p:sp>
    </p:spTree>
    <p:extLst>
      <p:ext uri="{BB962C8B-B14F-4D97-AF65-F5344CB8AC3E}">
        <p14:creationId xmlns:p14="http://schemas.microsoft.com/office/powerpoint/2010/main" val="331257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473" y="540988"/>
            <a:ext cx="11220030" cy="2389238"/>
          </a:xfrm>
        </p:spPr>
        <p:txBody>
          <a:bodyPr>
            <a:normAutofit fontScale="90000"/>
          </a:bodyPr>
          <a:lstStyle/>
          <a:p>
            <a:pPr algn="ctr"/>
            <a:r>
              <a:rPr lang="en-US" sz="4400" dirty="0">
                <a:solidFill>
                  <a:schemeClr val="accent1">
                    <a:lumMod val="75000"/>
                  </a:schemeClr>
                </a:solidFill>
                <a:latin typeface="+mn-lt"/>
              </a:rPr>
              <a:t>The American Association of Endocrine Surgeons Guidelines for the definitive surgical management of Secondary and Tertiary Renal Hyperparathyroidism</a:t>
            </a:r>
            <a:endParaRPr lang="en-US" dirty="0">
              <a:latin typeface="+mn-lt"/>
            </a:endParaRPr>
          </a:p>
        </p:txBody>
      </p:sp>
      <p:sp>
        <p:nvSpPr>
          <p:cNvPr id="3" name="Content Placeholder 2"/>
          <p:cNvSpPr>
            <a:spLocks noGrp="1"/>
          </p:cNvSpPr>
          <p:nvPr>
            <p:ph idx="1"/>
          </p:nvPr>
        </p:nvSpPr>
        <p:spPr>
          <a:xfrm>
            <a:off x="412736" y="3062747"/>
            <a:ext cx="9380621" cy="3123657"/>
          </a:xfrm>
        </p:spPr>
        <p:txBody>
          <a:bodyPr>
            <a:normAutofit lnSpcReduction="10000"/>
          </a:bodyPr>
          <a:lstStyle/>
          <a:p>
            <a:r>
              <a:rPr lang="en-US" sz="2400" dirty="0">
                <a:latin typeface="Calibri" panose="020F0502020204030204" pitchFamily="34" charset="0"/>
                <a:cs typeface="Calibri" panose="020F0502020204030204" pitchFamily="34" charset="0"/>
              </a:rPr>
              <a:t>Sophie Dream, MD, Lindsay E. </a:t>
            </a:r>
            <a:r>
              <a:rPr lang="en-US" sz="2400" dirty="0" err="1">
                <a:latin typeface="Calibri" panose="020F0502020204030204" pitchFamily="34" charset="0"/>
                <a:cs typeface="Calibri" panose="020F0502020204030204" pitchFamily="34" charset="0"/>
              </a:rPr>
              <a:t>Kuo</a:t>
            </a:r>
            <a:r>
              <a:rPr lang="en-US" sz="2400" dirty="0">
                <a:latin typeface="Calibri" panose="020F0502020204030204" pitchFamily="34" charset="0"/>
                <a:cs typeface="Calibri" panose="020F0502020204030204" pitchFamily="34" charset="0"/>
              </a:rPr>
              <a:t>, MD, MBA, Jennifer H. </a:t>
            </a:r>
            <a:r>
              <a:rPr lang="en-US" sz="2400" dirty="0" err="1">
                <a:latin typeface="Calibri" panose="020F0502020204030204" pitchFamily="34" charset="0"/>
                <a:cs typeface="Calibri" panose="020F0502020204030204" pitchFamily="34" charset="0"/>
              </a:rPr>
              <a:t>Kuo</a:t>
            </a:r>
            <a:r>
              <a:rPr lang="en-US" sz="2400" dirty="0">
                <a:latin typeface="Calibri" panose="020F0502020204030204" pitchFamily="34" charset="0"/>
                <a:cs typeface="Calibri" panose="020F0502020204030204" pitchFamily="34" charset="0"/>
              </a:rPr>
              <a:t>, MD, MS, Stuart M. Sprague, DO, </a:t>
            </a:r>
            <a:r>
              <a:rPr lang="en-US" sz="2400" dirty="0" err="1">
                <a:latin typeface="Calibri" panose="020F0502020204030204" pitchFamily="34" charset="0"/>
                <a:cs typeface="Calibri" panose="020F0502020204030204" pitchFamily="34" charset="0"/>
              </a:rPr>
              <a:t>Fiemu</a:t>
            </a:r>
            <a:r>
              <a:rPr lang="en-US" sz="2400" dirty="0">
                <a:latin typeface="Calibri" panose="020F0502020204030204" pitchFamily="34" charset="0"/>
                <a:cs typeface="Calibri" panose="020F0502020204030204" pitchFamily="34" charset="0"/>
              </a:rPr>
              <a:t> E. </a:t>
            </a:r>
            <a:r>
              <a:rPr lang="en-US" sz="2400" dirty="0" err="1">
                <a:latin typeface="Calibri" panose="020F0502020204030204" pitchFamily="34" charset="0"/>
                <a:cs typeface="Calibri" panose="020F0502020204030204" pitchFamily="34" charset="0"/>
              </a:rPr>
              <a:t>Nwariaku</a:t>
            </a:r>
            <a:r>
              <a:rPr lang="en-US" sz="2400" dirty="0">
                <a:latin typeface="Calibri" panose="020F0502020204030204" pitchFamily="34" charset="0"/>
                <a:cs typeface="Calibri" panose="020F0502020204030204" pitchFamily="34" charset="0"/>
              </a:rPr>
              <a:t>, MD, Myles Wolf, MD, </a:t>
            </a:r>
            <a:r>
              <a:rPr lang="en-US" sz="2400" dirty="0" err="1">
                <a:latin typeface="Calibri" panose="020F0502020204030204" pitchFamily="34" charset="0"/>
                <a:cs typeface="Calibri" panose="020F0502020204030204" pitchFamily="34" charset="0"/>
              </a:rPr>
              <a:t>MMSc</a:t>
            </a:r>
            <a:r>
              <a:rPr lang="en-US" sz="2400" dirty="0">
                <a:latin typeface="Calibri" panose="020F0502020204030204" pitchFamily="34" charset="0"/>
                <a:cs typeface="Calibri" panose="020F0502020204030204" pitchFamily="34" charset="0"/>
              </a:rPr>
              <a:t>, John A. Olson, Jr, MD, Sharon M. Moe, MD, </a:t>
            </a:r>
            <a:r>
              <a:rPr lang="en-US" sz="2400" dirty="0" err="1">
                <a:latin typeface="Calibri" panose="020F0502020204030204" pitchFamily="34" charset="0"/>
                <a:cs typeface="Calibri" panose="020F0502020204030204" pitchFamily="34" charset="0"/>
              </a:rPr>
              <a:t>Brenessa</a:t>
            </a:r>
            <a:r>
              <a:rPr lang="en-US" sz="2400" dirty="0">
                <a:latin typeface="Calibri" panose="020F0502020204030204" pitchFamily="34" charset="0"/>
                <a:cs typeface="Calibri" panose="020F0502020204030204" pitchFamily="34" charset="0"/>
              </a:rPr>
              <a:t> Lindeman, MD, MEHP and Herbert Chen, MD</a:t>
            </a:r>
            <a:endParaRPr lang="en-US" sz="2400" dirty="0"/>
          </a:p>
          <a:p>
            <a:r>
              <a:rPr lang="en-US" sz="2200" i="1" dirty="0">
                <a:solidFill>
                  <a:schemeClr val="tx1"/>
                </a:solidFill>
              </a:rPr>
              <a:t>Annals of Surgery </a:t>
            </a:r>
            <a:r>
              <a:rPr lang="en-US" sz="2200" dirty="0">
                <a:solidFill>
                  <a:schemeClr val="tx1"/>
                </a:solidFill>
                <a:hlinkClick r:id="rId2">
                  <a:extLst>
                    <a:ext uri="{A12FA001-AC4F-418D-AE19-62706E023703}">
                      <ahyp:hlinkClr xmlns:ahyp="http://schemas.microsoft.com/office/drawing/2018/hyperlinkcolor" val="tx"/>
                    </a:ext>
                  </a:extLst>
                </a:hlinkClick>
              </a:rPr>
              <a:t>276(3):p e141-e176, September2022.</a:t>
            </a:r>
            <a:r>
              <a:rPr lang="en-US" sz="2200" dirty="0">
                <a:solidFill>
                  <a:schemeClr val="tx1"/>
                </a:solidFill>
              </a:rPr>
              <a:t>  </a:t>
            </a:r>
          </a:p>
          <a:p>
            <a:r>
              <a:rPr lang="en-US" dirty="0">
                <a:hlinkClick r:id="rId3"/>
              </a:rPr>
              <a:t>https://journals.lww.com/annalsofsurgery/fulltext/2022/09000/the_american_association_of_endocrine_surgeons.18.aspx</a:t>
            </a:r>
            <a:endParaRPr lang="en-US" dirty="0"/>
          </a:p>
          <a:p>
            <a:endParaRPr lang="en-US" dirty="0"/>
          </a:p>
        </p:txBody>
      </p:sp>
      <p:pic>
        <p:nvPicPr>
          <p:cNvPr id="5" name="Picture 4">
            <a:extLst>
              <a:ext uri="{FF2B5EF4-FFF2-40B4-BE49-F238E27FC236}">
                <a16:creationId xmlns:a16="http://schemas.microsoft.com/office/drawing/2014/main" id="{9B3504B0-6929-F9BE-AE15-9A4B9EF65F32}"/>
              </a:ext>
            </a:extLst>
          </p:cNvPr>
          <p:cNvPicPr>
            <a:picLocks noChangeAspect="1"/>
          </p:cNvPicPr>
          <p:nvPr/>
        </p:nvPicPr>
        <p:blipFill>
          <a:blip r:embed="rId4"/>
          <a:stretch>
            <a:fillRect/>
          </a:stretch>
        </p:blipFill>
        <p:spPr>
          <a:xfrm>
            <a:off x="9952382" y="3274783"/>
            <a:ext cx="2001078" cy="2001078"/>
          </a:xfrm>
          <a:prstGeom prst="rect">
            <a:avLst/>
          </a:prstGeom>
        </p:spPr>
      </p:pic>
    </p:spTree>
    <p:extLst>
      <p:ext uri="{BB962C8B-B14F-4D97-AF65-F5344CB8AC3E}">
        <p14:creationId xmlns:p14="http://schemas.microsoft.com/office/powerpoint/2010/main" val="629181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473" y="204704"/>
            <a:ext cx="10515600" cy="1325563"/>
          </a:xfrm>
        </p:spPr>
        <p:txBody>
          <a:bodyPr/>
          <a:lstStyle/>
          <a:p>
            <a:r>
              <a:rPr lang="en-US" dirty="0">
                <a:latin typeface="+mn-lt"/>
              </a:rPr>
              <a:t>Steroids</a:t>
            </a:r>
          </a:p>
        </p:txBody>
      </p:sp>
      <p:sp>
        <p:nvSpPr>
          <p:cNvPr id="3" name="Content Placeholder 2"/>
          <p:cNvSpPr>
            <a:spLocks noGrp="1"/>
          </p:cNvSpPr>
          <p:nvPr>
            <p:ph idx="1"/>
          </p:nvPr>
        </p:nvSpPr>
        <p:spPr>
          <a:xfrm>
            <a:off x="399483" y="1332854"/>
            <a:ext cx="11255488" cy="5525146"/>
          </a:xfrm>
        </p:spPr>
        <p:txBody>
          <a:bodyPr>
            <a:normAutofit fontScale="70000" lnSpcReduction="20000"/>
          </a:bodyPr>
          <a:lstStyle/>
          <a:p>
            <a:r>
              <a:rPr lang="en-US" sz="3700" dirty="0"/>
              <a:t>In patients who do not routinely take steroids, in the absence of a contraindication, a single preoperative dose of dexamethasone should be considered to reduce nausea, vomiting, and pain.  It may also reduce voice dysfunction and recovery time of recurrent laryngeal nerve palsy. </a:t>
            </a:r>
          </a:p>
          <a:p>
            <a:r>
              <a:rPr lang="en-US" sz="3700" dirty="0"/>
              <a:t>Patients on low-dose chronic steroids (equivalent of 5mg/day of prednisone or less) do not need stress-dose steroid administration, while patients on high-dose steroids (equivalent of 20mg/day of prednisone for at least 3 weeks) require stress-dose administration.  Preoperative evaluation of the HPA axis may be helpful in patients that do not fit within the categories above. </a:t>
            </a:r>
          </a:p>
          <a:p>
            <a:endParaRPr lang="en-US" sz="3400" dirty="0"/>
          </a:p>
          <a:p>
            <a:pPr marL="114300" indent="0" algn="ctr">
              <a:buNone/>
            </a:pPr>
            <a:r>
              <a:rPr lang="en-US" sz="3400" b="1" dirty="0"/>
              <a:t>Recommendation 5-16: Before PTX, in the absence of contraindications, a single preoperative dose of dexamethasone should be considered to reduce nausea, vomiting, and pain. (Strong recommendation, high quality evidence.)</a:t>
            </a:r>
          </a:p>
          <a:p>
            <a:pPr marL="114300" indent="0" algn="ctr">
              <a:buNone/>
            </a:pPr>
            <a:r>
              <a:rPr lang="en-US" sz="3400" b="1" dirty="0"/>
              <a:t>Recommendation 5-17: Patients on chronic steroid therapy should be stratified by risk of HPA axis suppression and receive preoperative HPA axis testing and perioperative stress dose steroids accordingly. (Strong recommendation, low-quality evidence.)</a:t>
            </a:r>
          </a:p>
          <a:p>
            <a:endParaRPr lang="en-US" dirty="0"/>
          </a:p>
          <a:p>
            <a:endParaRPr lang="en-US" dirty="0"/>
          </a:p>
        </p:txBody>
      </p:sp>
    </p:spTree>
    <p:extLst>
      <p:ext uri="{BB962C8B-B14F-4D97-AF65-F5344CB8AC3E}">
        <p14:creationId xmlns:p14="http://schemas.microsoft.com/office/powerpoint/2010/main" val="39092606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725" y="358110"/>
            <a:ext cx="10515600" cy="1134670"/>
          </a:xfrm>
        </p:spPr>
        <p:txBody>
          <a:bodyPr>
            <a:normAutofit/>
          </a:bodyPr>
          <a:lstStyle/>
          <a:p>
            <a:r>
              <a:rPr lang="en-US" sz="4000" dirty="0">
                <a:latin typeface="+mn-lt"/>
              </a:rPr>
              <a:t>Venous Thromboembolism Prophylaxis</a:t>
            </a:r>
          </a:p>
        </p:txBody>
      </p:sp>
      <p:sp>
        <p:nvSpPr>
          <p:cNvPr id="3" name="Content Placeholder 2"/>
          <p:cNvSpPr>
            <a:spLocks noGrp="1"/>
          </p:cNvSpPr>
          <p:nvPr>
            <p:ph idx="1"/>
          </p:nvPr>
        </p:nvSpPr>
        <p:spPr>
          <a:xfrm>
            <a:off x="399483" y="1704815"/>
            <a:ext cx="10515600" cy="4417016"/>
          </a:xfrm>
        </p:spPr>
        <p:txBody>
          <a:bodyPr>
            <a:normAutofit/>
          </a:bodyPr>
          <a:lstStyle/>
          <a:p>
            <a:r>
              <a:rPr lang="en-US" dirty="0"/>
              <a:t>Mechanical thromboprophylaxis with intermittent pneumatic compression devices and immediate postoperative ambulation should be utilized routinely after PTX.  However, Chemical thromboprophylaxis should be reserved for patient who are deemed high risk. </a:t>
            </a:r>
          </a:p>
          <a:p>
            <a:endParaRPr lang="en-US" dirty="0"/>
          </a:p>
          <a:p>
            <a:pPr marL="114300" indent="0" algn="ctr">
              <a:buNone/>
            </a:pPr>
            <a:r>
              <a:rPr lang="en-US" b="1" dirty="0"/>
              <a:t>Recommendation 5-18: Chemical venous thromboembolism prophylaxis for PTX should be reserved for patients determined to be at high risk for venous thromboembolism.                               (Strong recommendation, low-quality evidence)</a:t>
            </a:r>
          </a:p>
          <a:p>
            <a:endParaRPr lang="en-US" dirty="0"/>
          </a:p>
        </p:txBody>
      </p:sp>
    </p:spTree>
    <p:extLst>
      <p:ext uri="{BB962C8B-B14F-4D97-AF65-F5344CB8AC3E}">
        <p14:creationId xmlns:p14="http://schemas.microsoft.com/office/powerpoint/2010/main" val="26466685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473" y="204704"/>
            <a:ext cx="10515600" cy="1325563"/>
          </a:xfrm>
        </p:spPr>
        <p:txBody>
          <a:bodyPr/>
          <a:lstStyle/>
          <a:p>
            <a:r>
              <a:rPr lang="en-US" dirty="0">
                <a:latin typeface="+mn-lt"/>
              </a:rPr>
              <a:t>Pain Control</a:t>
            </a:r>
          </a:p>
        </p:txBody>
      </p:sp>
      <p:sp>
        <p:nvSpPr>
          <p:cNvPr id="3" name="Content Placeholder 2"/>
          <p:cNvSpPr>
            <a:spLocks noGrp="1"/>
          </p:cNvSpPr>
          <p:nvPr>
            <p:ph idx="1"/>
          </p:nvPr>
        </p:nvSpPr>
        <p:spPr>
          <a:xfrm>
            <a:off x="399482" y="1530266"/>
            <a:ext cx="11371603" cy="4870533"/>
          </a:xfrm>
        </p:spPr>
        <p:txBody>
          <a:bodyPr>
            <a:normAutofit fontScale="85000" lnSpcReduction="20000"/>
          </a:bodyPr>
          <a:lstStyle/>
          <a:p>
            <a:r>
              <a:rPr lang="en-US" sz="3300" dirty="0"/>
              <a:t>Patient education combined with non-opioid and nonpharmacological therapies should be the first line of pain management. </a:t>
            </a:r>
          </a:p>
          <a:p>
            <a:pPr marL="114300" indent="0">
              <a:buNone/>
            </a:pPr>
            <a:endParaRPr lang="en-US" dirty="0"/>
          </a:p>
          <a:p>
            <a:pPr marL="114300" indent="0" algn="ctr">
              <a:buNone/>
            </a:pPr>
            <a:r>
              <a:rPr lang="en-US" b="1" dirty="0"/>
              <a:t>Recommendation 5-19: Use of nonopioid and nonpharmacologic therapies combined with patient education should be first-line pain management after PTX. (Strong recommendation, moderate-quality evidence.)</a:t>
            </a:r>
          </a:p>
          <a:p>
            <a:pPr marL="114300" indent="0" algn="ctr">
              <a:buNone/>
            </a:pPr>
            <a:endParaRPr lang="en-US" sz="1000" b="1" dirty="0"/>
          </a:p>
          <a:p>
            <a:pPr marL="114300" indent="0" algn="ctr">
              <a:buNone/>
            </a:pPr>
            <a:r>
              <a:rPr lang="en-US" b="1" dirty="0"/>
              <a:t>Recommendation 5-20: If opioids are prescribed for postoperative pain management, the lowest effective dose of immediate release opioids  (&lt;10 oral morphine equivalents) should be prescribed. (Strong recommendation, moderate-quality evidence.)</a:t>
            </a:r>
          </a:p>
          <a:p>
            <a:pPr marL="114300" indent="0" algn="ctr">
              <a:buNone/>
            </a:pPr>
            <a:endParaRPr lang="en-US" sz="1000" b="1" dirty="0"/>
          </a:p>
          <a:p>
            <a:pPr marL="114300" indent="0" algn="ctr">
              <a:buNone/>
            </a:pPr>
            <a:r>
              <a:rPr lang="en-US" b="1" dirty="0"/>
              <a:t>Recommendation 5-21: Caution should be used with oral and parenteral NSAIDs administration in patients with CKD, ESKD, or post-kidney transplant to avoid risks of GI toxicity and decreased kidney function. (Strong recommendation, moderate-quality evidence.)</a:t>
            </a:r>
          </a:p>
          <a:p>
            <a:pPr marL="114300" indent="0" algn="ctr">
              <a:buNone/>
            </a:pPr>
            <a:endParaRPr lang="en-US" b="1" u="sng" dirty="0"/>
          </a:p>
          <a:p>
            <a:endParaRPr lang="en-US" dirty="0"/>
          </a:p>
        </p:txBody>
      </p:sp>
    </p:spTree>
    <p:extLst>
      <p:ext uri="{BB962C8B-B14F-4D97-AF65-F5344CB8AC3E}">
        <p14:creationId xmlns:p14="http://schemas.microsoft.com/office/powerpoint/2010/main" val="42133732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DE50672-C85E-40DB-8A48-2D6E3614C289}"/>
              </a:ext>
            </a:extLst>
          </p:cNvPr>
          <p:cNvSpPr>
            <a:spLocks noGrp="1"/>
          </p:cNvSpPr>
          <p:nvPr>
            <p:ph type="ctrTitle"/>
          </p:nvPr>
        </p:nvSpPr>
        <p:spPr>
          <a:xfrm>
            <a:off x="1524000" y="1121833"/>
            <a:ext cx="9144000" cy="2387600"/>
          </a:xfrm>
        </p:spPr>
        <p:txBody>
          <a:bodyPr>
            <a:normAutofit/>
          </a:bodyPr>
          <a:lstStyle/>
          <a:p>
            <a:r>
              <a:rPr lang="en-US" dirty="0">
                <a:solidFill>
                  <a:schemeClr val="accent1">
                    <a:lumMod val="75000"/>
                  </a:schemeClr>
                </a:solidFill>
              </a:rPr>
              <a:t>Renal Hyperparathyroidism: Operative Principles</a:t>
            </a:r>
          </a:p>
        </p:txBody>
      </p:sp>
      <p:sp>
        <p:nvSpPr>
          <p:cNvPr id="5" name="Subtitle 2">
            <a:extLst>
              <a:ext uri="{FF2B5EF4-FFF2-40B4-BE49-F238E27FC236}">
                <a16:creationId xmlns:a16="http://schemas.microsoft.com/office/drawing/2014/main" id="{873FADB4-829F-4CC1-9FD1-13113C7CE306}"/>
              </a:ext>
            </a:extLst>
          </p:cNvPr>
          <p:cNvSpPr>
            <a:spLocks noGrp="1"/>
          </p:cNvSpPr>
          <p:nvPr>
            <p:ph type="subTitle" idx="1"/>
          </p:nvPr>
        </p:nvSpPr>
        <p:spPr>
          <a:xfrm>
            <a:off x="1524000" y="3850541"/>
            <a:ext cx="9144000" cy="1655233"/>
          </a:xfrm>
        </p:spPr>
        <p:txBody>
          <a:bodyPr>
            <a:noAutofit/>
          </a:bodyPr>
          <a:lstStyle/>
          <a:p>
            <a:r>
              <a:rPr lang="en-US" sz="4000" dirty="0">
                <a:solidFill>
                  <a:schemeClr val="tx2">
                    <a:lumMod val="75000"/>
                  </a:schemeClr>
                </a:solidFill>
              </a:rPr>
              <a:t>Recommendation 6</a:t>
            </a:r>
          </a:p>
          <a:p>
            <a:endParaRPr lang="en-US" sz="2667" dirty="0">
              <a:solidFill>
                <a:schemeClr val="tx2">
                  <a:lumMod val="75000"/>
                </a:schemeClr>
              </a:solidFill>
            </a:endParaRPr>
          </a:p>
        </p:txBody>
      </p:sp>
    </p:spTree>
    <p:extLst>
      <p:ext uri="{BB962C8B-B14F-4D97-AF65-F5344CB8AC3E}">
        <p14:creationId xmlns:p14="http://schemas.microsoft.com/office/powerpoint/2010/main" val="42353533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96" y="728687"/>
            <a:ext cx="11914597" cy="1325563"/>
          </a:xfrm>
        </p:spPr>
        <p:txBody>
          <a:bodyPr>
            <a:normAutofit fontScale="90000"/>
          </a:bodyPr>
          <a:lstStyle/>
          <a:p>
            <a:pPr algn="ctr"/>
            <a:r>
              <a:rPr lang="en-US" b="1" dirty="0">
                <a:latin typeface="+mn-lt"/>
              </a:rPr>
              <a:t>GOAL OF SURGERY</a:t>
            </a:r>
            <a:r>
              <a:rPr lang="en-US" dirty="0">
                <a:latin typeface="+mn-lt"/>
              </a:rPr>
              <a:t>: </a:t>
            </a:r>
            <a:br>
              <a:rPr lang="en-US" dirty="0">
                <a:latin typeface="+mn-lt"/>
              </a:rPr>
            </a:br>
            <a:r>
              <a:rPr lang="en-US" sz="3600" dirty="0">
                <a:latin typeface="+mn-lt"/>
              </a:rPr>
              <a:t>“</a:t>
            </a:r>
            <a:r>
              <a:rPr lang="en-US" sz="3600" dirty="0"/>
              <a:t>The goal of PTX for kidney-related HPT is to decrease the source of the excess PTH.”</a:t>
            </a:r>
            <a:endParaRPr lang="en-US" sz="3600" dirty="0">
              <a:latin typeface="+mn-lt"/>
            </a:endParaRPr>
          </a:p>
        </p:txBody>
      </p:sp>
      <p:sp>
        <p:nvSpPr>
          <p:cNvPr id="3" name="Content Placeholder 2"/>
          <p:cNvSpPr>
            <a:spLocks noGrp="1"/>
          </p:cNvSpPr>
          <p:nvPr>
            <p:ph idx="1"/>
          </p:nvPr>
        </p:nvSpPr>
        <p:spPr>
          <a:xfrm>
            <a:off x="570890" y="2186610"/>
            <a:ext cx="11049182" cy="4671390"/>
          </a:xfrm>
        </p:spPr>
        <p:txBody>
          <a:bodyPr>
            <a:normAutofit fontScale="77500" lnSpcReduction="20000"/>
          </a:bodyPr>
          <a:lstStyle/>
          <a:p>
            <a:r>
              <a:rPr lang="en-US" sz="3600" dirty="0"/>
              <a:t>In patients with pre-kidney transplant hyperparathyroidism risk for post kidney transplant hypoparathyroidism should be considered when selecting surgical options.</a:t>
            </a:r>
          </a:p>
          <a:p>
            <a:pPr marL="114300" indent="0" algn="ctr">
              <a:buNone/>
            </a:pPr>
            <a:r>
              <a:rPr lang="en-US" b="1" dirty="0"/>
              <a:t>Recommendation 6-1: The patient’s dialysis status and likelihood of obtaining a kidney transplant should be considered when planning for subtotal PTX, total PTX with autotransplant, or total PTX without autotransplant (Strong recommendation/Low-quality evidence)</a:t>
            </a:r>
          </a:p>
          <a:p>
            <a:endParaRPr lang="en-US" u="sng" dirty="0"/>
          </a:p>
          <a:p>
            <a:r>
              <a:rPr lang="en-US" sz="3100" dirty="0"/>
              <a:t>All 4 glands should be exposed to identify the most normal appearing gland which will serve as a remnant. Glands may have auto-infarcted and may be adherent to the RLN (especially upper glands). Avoid disruption of the capsule of the gland.</a:t>
            </a:r>
          </a:p>
          <a:p>
            <a:pPr marL="114300" indent="0" algn="ctr">
              <a:buNone/>
            </a:pPr>
            <a:r>
              <a:rPr lang="en-US" b="1" dirty="0"/>
              <a:t>Recommendation 6-2: In patients undergoing an initial PTX for SHPT and THPT, all 4 parathyroid glands should be identified and assessed before surgical resection. (Strong recommendation/Low-quality evidence)</a:t>
            </a:r>
          </a:p>
          <a:p>
            <a:endParaRPr lang="en-US" u="sng" dirty="0"/>
          </a:p>
          <a:p>
            <a:endParaRPr lang="en-US" dirty="0"/>
          </a:p>
          <a:p>
            <a:endParaRPr lang="en-US" dirty="0"/>
          </a:p>
        </p:txBody>
      </p:sp>
    </p:spTree>
    <p:extLst>
      <p:ext uri="{BB962C8B-B14F-4D97-AF65-F5344CB8AC3E}">
        <p14:creationId xmlns:p14="http://schemas.microsoft.com/office/powerpoint/2010/main" val="38050654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BD54D-FA80-4DA4-9F89-BB6FC4EE6AFB}"/>
              </a:ext>
            </a:extLst>
          </p:cNvPr>
          <p:cNvSpPr>
            <a:spLocks noGrp="1"/>
          </p:cNvSpPr>
          <p:nvPr>
            <p:ph type="title"/>
          </p:nvPr>
        </p:nvSpPr>
        <p:spPr>
          <a:xfrm>
            <a:off x="755151" y="242708"/>
            <a:ext cx="10515600" cy="1291369"/>
          </a:xfrm>
        </p:spPr>
        <p:txBody>
          <a:bodyPr>
            <a:normAutofit fontScale="90000"/>
          </a:bodyPr>
          <a:lstStyle/>
          <a:p>
            <a:r>
              <a:rPr lang="en-US" dirty="0"/>
              <a:t>SHPT Operative Principles: Subtotal &amp; Total PTX</a:t>
            </a:r>
          </a:p>
        </p:txBody>
      </p:sp>
      <p:sp>
        <p:nvSpPr>
          <p:cNvPr id="3" name="Text Placeholder 2">
            <a:extLst>
              <a:ext uri="{FF2B5EF4-FFF2-40B4-BE49-F238E27FC236}">
                <a16:creationId xmlns:a16="http://schemas.microsoft.com/office/drawing/2014/main" id="{4BC83156-4357-4EDC-914A-E76EEF9B9D1D}"/>
              </a:ext>
            </a:extLst>
          </p:cNvPr>
          <p:cNvSpPr>
            <a:spLocks noGrp="1"/>
          </p:cNvSpPr>
          <p:nvPr>
            <p:ph type="body" idx="1"/>
          </p:nvPr>
        </p:nvSpPr>
        <p:spPr>
          <a:xfrm>
            <a:off x="543227" y="1351722"/>
            <a:ext cx="11105545" cy="5022574"/>
          </a:xfrm>
        </p:spPr>
        <p:txBody>
          <a:bodyPr>
            <a:noAutofit/>
          </a:bodyPr>
          <a:lstStyle/>
          <a:p>
            <a:r>
              <a:rPr lang="en-US" dirty="0"/>
              <a:t>No consensus on remnant size. Most normal appearing (no nodules) or smallest size is selected for remnant. </a:t>
            </a:r>
          </a:p>
          <a:p>
            <a:pPr marL="114300" indent="0" algn="ctr">
              <a:buNone/>
            </a:pPr>
            <a:r>
              <a:rPr lang="en-US" sz="2000" b="1" dirty="0"/>
              <a:t>Recommendation 6-3: In SHPT, subtotal PTX should leave behind a well-vascularized remnant of the most normal-appearing gland. (Strong recommendation/Low-quality evidence)</a:t>
            </a:r>
          </a:p>
          <a:p>
            <a:r>
              <a:rPr lang="en-US" dirty="0"/>
              <a:t>Post total parathyroidectomy patients depend on parathyroid supernumerary glands or rests. Permanent hypocalcemia has been reported in one study in 25% of patients</a:t>
            </a:r>
          </a:p>
          <a:p>
            <a:pPr marL="114300" indent="0" algn="ctr">
              <a:buNone/>
            </a:pPr>
            <a:r>
              <a:rPr lang="en-US" sz="2000" b="1" dirty="0"/>
              <a:t>Recommendation 6-4: Total PTX without autotransplantation should not be performed on patients with CKD who may undergo kidney transplantation. (Strong recommendation/Moderate-quality evidence) </a:t>
            </a:r>
            <a:endParaRPr lang="en-US" sz="2000" dirty="0"/>
          </a:p>
          <a:p>
            <a:r>
              <a:rPr lang="en-US" dirty="0"/>
              <a:t>The optimal site for autotransplantation should be left to the discretion of the individual surgeon taking patient-specific factors into account</a:t>
            </a:r>
          </a:p>
          <a:p>
            <a:pPr marL="114300" indent="0" algn="ctr">
              <a:buNone/>
            </a:pPr>
            <a:r>
              <a:rPr lang="en-US" sz="2000" b="1" dirty="0"/>
              <a:t>Recommendation 6-5: For autotransplantation, the autograft site should be marked with a nonabsorbable suture. (Strong recommendation/Low-quality evidence)</a:t>
            </a:r>
          </a:p>
        </p:txBody>
      </p:sp>
    </p:spTree>
    <p:extLst>
      <p:ext uri="{BB962C8B-B14F-4D97-AF65-F5344CB8AC3E}">
        <p14:creationId xmlns:p14="http://schemas.microsoft.com/office/powerpoint/2010/main" val="20361127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B1ABD-9D75-416C-B410-CE7DC4B401A8}"/>
              </a:ext>
            </a:extLst>
          </p:cNvPr>
          <p:cNvSpPr>
            <a:spLocks noGrp="1"/>
          </p:cNvSpPr>
          <p:nvPr>
            <p:ph type="title"/>
          </p:nvPr>
        </p:nvSpPr>
        <p:spPr>
          <a:xfrm>
            <a:off x="692650" y="457200"/>
            <a:ext cx="10515600" cy="974035"/>
          </a:xfrm>
        </p:spPr>
        <p:txBody>
          <a:bodyPr>
            <a:normAutofit/>
          </a:bodyPr>
          <a:lstStyle/>
          <a:p>
            <a:r>
              <a:rPr lang="en-US" sz="4000" dirty="0"/>
              <a:t>Thymectomy and Preferred Surgical Approach</a:t>
            </a:r>
          </a:p>
        </p:txBody>
      </p:sp>
      <p:sp>
        <p:nvSpPr>
          <p:cNvPr id="3" name="Text Placeholder 2">
            <a:extLst>
              <a:ext uri="{FF2B5EF4-FFF2-40B4-BE49-F238E27FC236}">
                <a16:creationId xmlns:a16="http://schemas.microsoft.com/office/drawing/2014/main" id="{C2CF9B12-A3B7-44C3-B964-6E4ED4D4CEAF}"/>
              </a:ext>
            </a:extLst>
          </p:cNvPr>
          <p:cNvSpPr>
            <a:spLocks noGrp="1"/>
          </p:cNvSpPr>
          <p:nvPr>
            <p:ph type="body" idx="1"/>
          </p:nvPr>
        </p:nvSpPr>
        <p:spPr>
          <a:xfrm>
            <a:off x="471756" y="1285461"/>
            <a:ext cx="11027594" cy="4992049"/>
          </a:xfrm>
        </p:spPr>
        <p:txBody>
          <a:bodyPr>
            <a:normAutofit fontScale="77500" lnSpcReduction="20000"/>
          </a:bodyPr>
          <a:lstStyle/>
          <a:p>
            <a:r>
              <a:rPr lang="en-US" sz="3600" dirty="0"/>
              <a:t>Supernumerary parathyroid glands and/or parathyroid rests are found in thymic glands in up to 30% and 37% of patients, respectively</a:t>
            </a:r>
          </a:p>
          <a:p>
            <a:pPr marL="114300" indent="0" algn="ctr">
              <a:buNone/>
            </a:pPr>
            <a:r>
              <a:rPr lang="en-US" sz="3600" dirty="0"/>
              <a:t> </a:t>
            </a:r>
            <a:r>
              <a:rPr lang="en-US" sz="3600" b="1" dirty="0"/>
              <a:t>Recommendation 6-6: Transcervical thymectomy should be performed in SHPT patients receiving subtotal PTX or total PTX with autotransplantation to reduce the likelihood of persistent or recurrent disease. (Weak recommendation, low-quality evidence)</a:t>
            </a:r>
          </a:p>
          <a:p>
            <a:pPr marL="114300" indent="0" algn="ctr">
              <a:buNone/>
            </a:pPr>
            <a:endParaRPr lang="en-US" sz="1300" b="1" dirty="0"/>
          </a:p>
          <a:p>
            <a:r>
              <a:rPr lang="en-US" sz="3600" dirty="0"/>
              <a:t>The risks of persistent and recurrent HPT and postoperative hypocalcemia should be weighed; the choice of operation should be left to the individual surgeon and be based on each individual patient’s circumstances.</a:t>
            </a:r>
          </a:p>
          <a:p>
            <a:pPr marL="114300" indent="0" algn="ctr">
              <a:buNone/>
            </a:pPr>
            <a:r>
              <a:rPr lang="en-US" sz="3600" b="1" dirty="0"/>
              <a:t>Recommendation 6-7: Subtotal PTX is the preferred operation for patients with SHPT and THPT when all parathyroid glands are identified and enlarged. (Weak recommendation, moderate-quality evidence) </a:t>
            </a:r>
          </a:p>
          <a:p>
            <a:endParaRPr lang="en-US" dirty="0"/>
          </a:p>
          <a:p>
            <a:endParaRPr lang="en-US" dirty="0"/>
          </a:p>
        </p:txBody>
      </p:sp>
    </p:spTree>
    <p:extLst>
      <p:ext uri="{BB962C8B-B14F-4D97-AF65-F5344CB8AC3E}">
        <p14:creationId xmlns:p14="http://schemas.microsoft.com/office/powerpoint/2010/main" val="42412763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6835" y="204704"/>
            <a:ext cx="10179238" cy="1325563"/>
          </a:xfrm>
        </p:spPr>
        <p:txBody>
          <a:bodyPr/>
          <a:lstStyle/>
          <a:p>
            <a:r>
              <a:rPr lang="en-US" dirty="0">
                <a:latin typeface="+mn-lt"/>
              </a:rPr>
              <a:t>THPT: Operative principles</a:t>
            </a:r>
          </a:p>
        </p:txBody>
      </p:sp>
      <p:sp>
        <p:nvSpPr>
          <p:cNvPr id="3" name="Content Placeholder 2"/>
          <p:cNvSpPr>
            <a:spLocks noGrp="1"/>
          </p:cNvSpPr>
          <p:nvPr>
            <p:ph idx="1"/>
          </p:nvPr>
        </p:nvSpPr>
        <p:spPr>
          <a:xfrm>
            <a:off x="0" y="1530267"/>
            <a:ext cx="11500969" cy="4351338"/>
          </a:xfrm>
        </p:spPr>
        <p:txBody>
          <a:bodyPr>
            <a:normAutofit/>
          </a:bodyPr>
          <a:lstStyle/>
          <a:p>
            <a:pPr lvl="1"/>
            <a:r>
              <a:rPr lang="en-US" sz="3200" dirty="0"/>
              <a:t>Presence of single or double adenomas reported in literature (2.6% to 32% of patients with THPT)</a:t>
            </a:r>
          </a:p>
          <a:p>
            <a:pPr lvl="1"/>
            <a:r>
              <a:rPr lang="en-US" sz="3200" dirty="0"/>
              <a:t>Majority of cases have multiple abnormal glands, bilateral exploration should be performed regardless</a:t>
            </a:r>
          </a:p>
          <a:p>
            <a:pPr lvl="1"/>
            <a:endParaRPr lang="en-US" sz="3200" b="1" u="sng" dirty="0"/>
          </a:p>
          <a:p>
            <a:pPr lvl="1" indent="0">
              <a:buNone/>
            </a:pPr>
            <a:r>
              <a:rPr lang="en-US" sz="2600" b="1" dirty="0"/>
              <a:t>Recommendation 6-8: In patients undergoing initial PTX for THPT, bilateral exploration should be performed with identification of all four parathyroid glands. Limited resection can be indicated if only 1 or 2 glands is abnormally enlarged. (Weak recommendation, low-quality evidence.)</a:t>
            </a:r>
          </a:p>
          <a:p>
            <a:pPr marL="114300" indent="0">
              <a:buNone/>
            </a:pPr>
            <a:endParaRPr lang="en-US" dirty="0"/>
          </a:p>
        </p:txBody>
      </p:sp>
    </p:spTree>
    <p:extLst>
      <p:ext uri="{BB962C8B-B14F-4D97-AF65-F5344CB8AC3E}">
        <p14:creationId xmlns:p14="http://schemas.microsoft.com/office/powerpoint/2010/main" val="1993673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4168" y="313613"/>
            <a:ext cx="10126230" cy="1325563"/>
          </a:xfrm>
        </p:spPr>
        <p:txBody>
          <a:bodyPr/>
          <a:lstStyle/>
          <a:p>
            <a:r>
              <a:rPr lang="en-US" dirty="0">
                <a:latin typeface="+mn-lt"/>
              </a:rPr>
              <a:t>Subtotal PTX</a:t>
            </a:r>
          </a:p>
        </p:txBody>
      </p:sp>
      <p:sp>
        <p:nvSpPr>
          <p:cNvPr id="3" name="Content Placeholder 2"/>
          <p:cNvSpPr>
            <a:spLocks noGrp="1"/>
          </p:cNvSpPr>
          <p:nvPr>
            <p:ph idx="1"/>
          </p:nvPr>
        </p:nvSpPr>
        <p:spPr>
          <a:xfrm>
            <a:off x="399483" y="1530267"/>
            <a:ext cx="10515600" cy="4351338"/>
          </a:xfrm>
        </p:spPr>
        <p:txBody>
          <a:bodyPr>
            <a:normAutofit/>
          </a:bodyPr>
          <a:lstStyle/>
          <a:p>
            <a:pPr lvl="1"/>
            <a:r>
              <a:rPr lang="en-US" sz="2800" dirty="0"/>
              <a:t>Various author groups have proposed leaving behind a remnant ranging from 1x to 3x normal gland size</a:t>
            </a:r>
          </a:p>
          <a:p>
            <a:pPr lvl="1"/>
            <a:r>
              <a:rPr lang="en-US" sz="2800" dirty="0"/>
              <a:t>Recognize need for slightly more than normal size remnant to maintain bone homeostasis in ESRD patients.</a:t>
            </a:r>
          </a:p>
          <a:p>
            <a:pPr lvl="1"/>
            <a:r>
              <a:rPr lang="en-US" sz="2800" dirty="0"/>
              <a:t>Can mark remnant with permanent suture, clip, or both</a:t>
            </a:r>
          </a:p>
          <a:p>
            <a:pPr lvl="1"/>
            <a:endParaRPr lang="en-US" sz="2800" dirty="0"/>
          </a:p>
          <a:p>
            <a:pPr marL="571500" lvl="1" indent="0" algn="ctr">
              <a:buNone/>
            </a:pPr>
            <a:r>
              <a:rPr lang="en-US" sz="2800" b="1" dirty="0"/>
              <a:t>Recommendation 6-9: In THPT patients undergoing surgery, subtotal PTX should leave behind a well-vascularized remnant of the most normal appearing gland. </a:t>
            </a:r>
          </a:p>
          <a:p>
            <a:pPr marL="571500" lvl="1" indent="0" algn="ctr">
              <a:buNone/>
            </a:pPr>
            <a:r>
              <a:rPr lang="en-US" sz="2800" b="1" dirty="0"/>
              <a:t>(Strong recommendation, low-quality evidence.)</a:t>
            </a:r>
          </a:p>
          <a:p>
            <a:pPr lvl="1"/>
            <a:endParaRPr lang="en-US" dirty="0"/>
          </a:p>
        </p:txBody>
      </p:sp>
    </p:spTree>
    <p:extLst>
      <p:ext uri="{BB962C8B-B14F-4D97-AF65-F5344CB8AC3E}">
        <p14:creationId xmlns:p14="http://schemas.microsoft.com/office/powerpoint/2010/main" val="23292925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8244B-694C-4605-9395-D02576796925}"/>
              </a:ext>
            </a:extLst>
          </p:cNvPr>
          <p:cNvSpPr>
            <a:spLocks noGrp="1"/>
          </p:cNvSpPr>
          <p:nvPr>
            <p:ph type="title"/>
          </p:nvPr>
        </p:nvSpPr>
        <p:spPr>
          <a:xfrm>
            <a:off x="193813" y="421793"/>
            <a:ext cx="11847443" cy="1325563"/>
          </a:xfrm>
        </p:spPr>
        <p:txBody>
          <a:bodyPr>
            <a:normAutofit/>
          </a:bodyPr>
          <a:lstStyle/>
          <a:p>
            <a:r>
              <a:rPr lang="en-US" sz="3600" dirty="0"/>
              <a:t>Total Parathyroidectomy With or Without Autotransplantation </a:t>
            </a:r>
          </a:p>
        </p:txBody>
      </p:sp>
      <p:sp>
        <p:nvSpPr>
          <p:cNvPr id="3" name="Text Placeholder 2">
            <a:extLst>
              <a:ext uri="{FF2B5EF4-FFF2-40B4-BE49-F238E27FC236}">
                <a16:creationId xmlns:a16="http://schemas.microsoft.com/office/drawing/2014/main" id="{D11837B3-CCBD-4595-9937-470306468651}"/>
              </a:ext>
            </a:extLst>
          </p:cNvPr>
          <p:cNvSpPr>
            <a:spLocks noGrp="1"/>
          </p:cNvSpPr>
          <p:nvPr>
            <p:ph type="body" idx="1"/>
          </p:nvPr>
        </p:nvSpPr>
        <p:spPr>
          <a:xfrm>
            <a:off x="859735" y="1400004"/>
            <a:ext cx="10515600" cy="2801799"/>
          </a:xfrm>
        </p:spPr>
        <p:txBody>
          <a:bodyPr>
            <a:normAutofit/>
          </a:bodyPr>
          <a:lstStyle/>
          <a:p>
            <a:r>
              <a:rPr lang="en-US" sz="3000" dirty="0"/>
              <a:t>Poor outcomes following total PTX without autotransplant requiring long term calcium or vitamin D supplementation have been reported</a:t>
            </a:r>
          </a:p>
          <a:p>
            <a:pPr marL="114300" indent="0" algn="ctr">
              <a:buNone/>
            </a:pPr>
            <a:r>
              <a:rPr lang="en-US" sz="2400" b="1" dirty="0"/>
              <a:t>Recommendation 6-10: Total PTX without autotransplantation should not be performed in patients with tertiary HPT. (Strong recommendation, low-quality evidence.)</a:t>
            </a:r>
          </a:p>
          <a:p>
            <a:pPr marL="114300" indent="0" algn="ctr">
              <a:buNone/>
            </a:pPr>
            <a:endParaRPr lang="en-US" u="sng" dirty="0"/>
          </a:p>
          <a:p>
            <a:endParaRPr lang="en-US" dirty="0"/>
          </a:p>
        </p:txBody>
      </p:sp>
      <p:sp>
        <p:nvSpPr>
          <p:cNvPr id="4" name="Title 1">
            <a:extLst>
              <a:ext uri="{FF2B5EF4-FFF2-40B4-BE49-F238E27FC236}">
                <a16:creationId xmlns:a16="http://schemas.microsoft.com/office/drawing/2014/main" id="{D037287B-B6EB-6020-5B2E-BAE24D8E1889}"/>
              </a:ext>
            </a:extLst>
          </p:cNvPr>
          <p:cNvSpPr txBox="1">
            <a:spLocks/>
          </p:cNvSpPr>
          <p:nvPr/>
        </p:nvSpPr>
        <p:spPr>
          <a:xfrm>
            <a:off x="193813" y="3539021"/>
            <a:ext cx="10691191" cy="1325563"/>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sz="3600" dirty="0"/>
              <a:t>Thymectomy </a:t>
            </a:r>
          </a:p>
        </p:txBody>
      </p:sp>
      <p:sp>
        <p:nvSpPr>
          <p:cNvPr id="10" name="TextBox 9">
            <a:extLst>
              <a:ext uri="{FF2B5EF4-FFF2-40B4-BE49-F238E27FC236}">
                <a16:creationId xmlns:a16="http://schemas.microsoft.com/office/drawing/2014/main" id="{C6F0A9E3-4976-4CB6-E95B-2042BEC1976D}"/>
              </a:ext>
            </a:extLst>
          </p:cNvPr>
          <p:cNvSpPr txBox="1"/>
          <p:nvPr/>
        </p:nvSpPr>
        <p:spPr>
          <a:xfrm>
            <a:off x="859735" y="4694041"/>
            <a:ext cx="10876722" cy="2131866"/>
          </a:xfrm>
          <a:prstGeom prst="rect">
            <a:avLst/>
          </a:prstGeom>
          <a:noFill/>
        </p:spPr>
        <p:txBody>
          <a:bodyPr wrap="square">
            <a:spAutoFit/>
          </a:bodyPr>
          <a:lstStyle/>
          <a:p>
            <a:pPr marL="457200" marR="0" lvl="0" indent="-342900" algn="l" defTabSz="914400" rtl="0" eaLnBrk="1" fontAlgn="auto" latinLnBrk="0" hangingPunct="1">
              <a:lnSpc>
                <a:spcPct val="90000"/>
              </a:lnSpc>
              <a:spcBef>
                <a:spcPts val="1000"/>
              </a:spcBef>
              <a:spcAft>
                <a:spcPts val="0"/>
              </a:spcAft>
              <a:buClr>
                <a:srgbClr val="1F3864"/>
              </a:buClr>
              <a:buSzPts val="1800"/>
              <a:buFont typeface="Arial"/>
              <a:buChar char="•"/>
              <a:tabLst/>
              <a:defRPr/>
            </a:pPr>
            <a:r>
              <a:rPr kumimoji="0" lang="en-US" sz="3000" b="0" i="0" u="none" strike="noStrike" kern="0" cap="none" spc="0" normalizeH="0" baseline="0" noProof="0" dirty="0">
                <a:ln>
                  <a:noFill/>
                </a:ln>
                <a:solidFill>
                  <a:srgbClr val="1F3864"/>
                </a:solidFill>
                <a:effectLst/>
                <a:uLnTx/>
                <a:uFillTx/>
                <a:latin typeface="Calibri"/>
                <a:cs typeface="Calibri"/>
                <a:sym typeface="Calibri"/>
              </a:rPr>
              <a:t>Poorly studied/not specifically studied in THPT. May have benefit if lower glands are not identified or if pre-operative studies suggest an </a:t>
            </a:r>
            <a:r>
              <a:rPr kumimoji="0" lang="en-US" sz="3000" b="0" i="0" u="none" strike="noStrike" kern="0" cap="none" spc="0" normalizeH="0" baseline="0" noProof="0" dirty="0" err="1">
                <a:ln>
                  <a:noFill/>
                </a:ln>
                <a:solidFill>
                  <a:srgbClr val="1F3864"/>
                </a:solidFill>
                <a:effectLst/>
                <a:uLnTx/>
                <a:uFillTx/>
                <a:latin typeface="Calibri"/>
                <a:cs typeface="Calibri"/>
                <a:sym typeface="Calibri"/>
              </a:rPr>
              <a:t>intrathymic</a:t>
            </a:r>
            <a:r>
              <a:rPr kumimoji="0" lang="en-US" sz="3000" b="0" i="0" u="none" strike="noStrike" kern="0" cap="none" spc="0" normalizeH="0" baseline="0" noProof="0" dirty="0">
                <a:ln>
                  <a:noFill/>
                </a:ln>
                <a:solidFill>
                  <a:srgbClr val="1F3864"/>
                </a:solidFill>
                <a:effectLst/>
                <a:uLnTx/>
                <a:uFillTx/>
                <a:latin typeface="Calibri"/>
                <a:cs typeface="Calibri"/>
                <a:sym typeface="Calibri"/>
              </a:rPr>
              <a:t> gland</a:t>
            </a:r>
          </a:p>
          <a:p>
            <a:pPr marL="114300" marR="0" lvl="0" indent="0" algn="ctr" defTabSz="914400" rtl="0" eaLnBrk="1" fontAlgn="auto" latinLnBrk="0" hangingPunct="1">
              <a:lnSpc>
                <a:spcPct val="90000"/>
              </a:lnSpc>
              <a:spcBef>
                <a:spcPts val="1000"/>
              </a:spcBef>
              <a:spcAft>
                <a:spcPts val="0"/>
              </a:spcAft>
              <a:buClr>
                <a:srgbClr val="1F3864"/>
              </a:buClr>
              <a:buSzPts val="1800"/>
              <a:buFont typeface="Arial"/>
              <a:buNone/>
              <a:tabLst/>
              <a:defRPr/>
            </a:pPr>
            <a:r>
              <a:rPr kumimoji="0" lang="en-US" sz="2400" b="1" i="0" u="none" strike="noStrike" kern="0" cap="none" spc="0" normalizeH="0" baseline="0" noProof="0" dirty="0">
                <a:ln>
                  <a:noFill/>
                </a:ln>
                <a:solidFill>
                  <a:srgbClr val="1F3864"/>
                </a:solidFill>
                <a:effectLst/>
                <a:uLnTx/>
                <a:uFillTx/>
                <a:latin typeface="Calibri"/>
                <a:cs typeface="Calibri"/>
                <a:sym typeface="Calibri"/>
              </a:rPr>
              <a:t>Recommendation 6-11: Transcervical thymectomy may be considered in select patients with THPT. (Weak recommendation, low-quality evidence.)</a:t>
            </a:r>
          </a:p>
        </p:txBody>
      </p:sp>
    </p:spTree>
    <p:extLst>
      <p:ext uri="{BB962C8B-B14F-4D97-AF65-F5344CB8AC3E}">
        <p14:creationId xmlns:p14="http://schemas.microsoft.com/office/powerpoint/2010/main" val="3798029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F0887-1DF9-4DC8-B4FF-BB755A476AA0}"/>
              </a:ext>
            </a:extLst>
          </p:cNvPr>
          <p:cNvSpPr>
            <a:spLocks noGrp="1"/>
          </p:cNvSpPr>
          <p:nvPr>
            <p:ph type="title"/>
          </p:nvPr>
        </p:nvSpPr>
        <p:spPr/>
        <p:txBody>
          <a:bodyPr/>
          <a:lstStyle/>
          <a:p>
            <a:r>
              <a:rPr lang="en-US" dirty="0">
                <a:latin typeface="+mn-lt"/>
              </a:rPr>
              <a:t>Guideline Author Disclosures</a:t>
            </a:r>
          </a:p>
        </p:txBody>
      </p:sp>
      <p:sp>
        <p:nvSpPr>
          <p:cNvPr id="3" name="Text Placeholder 2">
            <a:extLst>
              <a:ext uri="{FF2B5EF4-FFF2-40B4-BE49-F238E27FC236}">
                <a16:creationId xmlns:a16="http://schemas.microsoft.com/office/drawing/2014/main" id="{6AE23014-5461-4B4A-B4D5-7EE39FDF9E48}"/>
              </a:ext>
            </a:extLst>
          </p:cNvPr>
          <p:cNvSpPr>
            <a:spLocks noGrp="1"/>
          </p:cNvSpPr>
          <p:nvPr>
            <p:ph type="body" idx="1"/>
          </p:nvPr>
        </p:nvSpPr>
        <p:spPr>
          <a:xfrm>
            <a:off x="838200" y="1547329"/>
            <a:ext cx="10515600" cy="4628184"/>
          </a:xfrm>
        </p:spPr>
        <p:txBody>
          <a:bodyPr>
            <a:normAutofit fontScale="85000" lnSpcReduction="20000"/>
          </a:bodyPr>
          <a:lstStyle/>
          <a:p>
            <a:r>
              <a:rPr lang="en-US" dirty="0">
                <a:solidFill>
                  <a:schemeClr val="tx1"/>
                </a:solidFill>
              </a:rPr>
              <a:t>There was no funding provided for this work.</a:t>
            </a:r>
          </a:p>
          <a:p>
            <a:r>
              <a:rPr lang="en-US" dirty="0"/>
              <a:t>Members of the AAES guidelines for </a:t>
            </a:r>
            <a:r>
              <a:rPr lang="en-US" dirty="0">
                <a:solidFill>
                  <a:schemeClr val="accent1">
                    <a:lumMod val="75000"/>
                  </a:schemeClr>
                </a:solidFill>
              </a:rPr>
              <a:t>surgical management of secondary and tertiary renal hyperparathyroidism</a:t>
            </a:r>
            <a:r>
              <a:rPr lang="en-US" dirty="0"/>
              <a:t> authors:</a:t>
            </a:r>
          </a:p>
          <a:p>
            <a:pPr marL="571500" lvl="1" indent="0">
              <a:buNone/>
            </a:pPr>
            <a:r>
              <a:rPr lang="en-US" dirty="0">
                <a:latin typeface="Calibri" panose="020F0502020204030204" pitchFamily="34" charset="0"/>
                <a:cs typeface="Calibri" panose="020F0502020204030204" pitchFamily="34" charset="0"/>
              </a:rPr>
              <a:t>Sophie Dream, MD, Lindsay E. Kuo, MD, MBA, Jennifer H. Kuo, MD, MS, Stuart M. Sprague, DO, </a:t>
            </a:r>
            <a:r>
              <a:rPr lang="en-US" dirty="0" err="1">
                <a:latin typeface="Calibri" panose="020F0502020204030204" pitchFamily="34" charset="0"/>
                <a:cs typeface="Calibri" panose="020F0502020204030204" pitchFamily="34" charset="0"/>
              </a:rPr>
              <a:t>Fiemu</a:t>
            </a:r>
            <a:r>
              <a:rPr lang="en-US" dirty="0">
                <a:latin typeface="Calibri" panose="020F0502020204030204" pitchFamily="34" charset="0"/>
                <a:cs typeface="Calibri" panose="020F0502020204030204" pitchFamily="34" charset="0"/>
              </a:rPr>
              <a:t> E. </a:t>
            </a:r>
            <a:r>
              <a:rPr lang="en-US" dirty="0" err="1">
                <a:latin typeface="Calibri" panose="020F0502020204030204" pitchFamily="34" charset="0"/>
                <a:cs typeface="Calibri" panose="020F0502020204030204" pitchFamily="34" charset="0"/>
              </a:rPr>
              <a:t>Nwariaku</a:t>
            </a:r>
            <a:r>
              <a:rPr lang="en-US" dirty="0">
                <a:latin typeface="Calibri" panose="020F0502020204030204" pitchFamily="34" charset="0"/>
                <a:cs typeface="Calibri" panose="020F0502020204030204" pitchFamily="34" charset="0"/>
              </a:rPr>
              <a:t>, MD, Myles Wolf, MD, </a:t>
            </a:r>
            <a:r>
              <a:rPr lang="en-US" dirty="0" err="1">
                <a:latin typeface="Calibri" panose="020F0502020204030204" pitchFamily="34" charset="0"/>
                <a:cs typeface="Calibri" panose="020F0502020204030204" pitchFamily="34" charset="0"/>
              </a:rPr>
              <a:t>MMSc</a:t>
            </a:r>
            <a:r>
              <a:rPr lang="en-US" dirty="0">
                <a:latin typeface="Calibri" panose="020F0502020204030204" pitchFamily="34" charset="0"/>
                <a:cs typeface="Calibri" panose="020F0502020204030204" pitchFamily="34" charset="0"/>
              </a:rPr>
              <a:t>, John A. Olson, Jr, MD, Sharon M. Moe, MD, Brenessa Lindeman, MD, MEHP, and Herbert Chen, MD</a:t>
            </a:r>
          </a:p>
          <a:p>
            <a:r>
              <a:rPr lang="en-US" dirty="0"/>
              <a:t>S.M.S. Disclosures: Research Grants Amgen, </a:t>
            </a:r>
            <a:r>
              <a:rPr lang="en-US" dirty="0" err="1"/>
              <a:t>Ardelyx</a:t>
            </a:r>
            <a:r>
              <a:rPr lang="en-US" dirty="0"/>
              <a:t>, and </a:t>
            </a:r>
            <a:r>
              <a:rPr lang="en-US" dirty="0" err="1"/>
              <a:t>Opko</a:t>
            </a:r>
            <a:r>
              <a:rPr lang="en-US" dirty="0"/>
              <a:t>, Consulting </a:t>
            </a:r>
            <a:r>
              <a:rPr lang="en-US" dirty="0" err="1"/>
              <a:t>Ardelyx</a:t>
            </a:r>
            <a:r>
              <a:rPr lang="en-US" dirty="0"/>
              <a:t>. </a:t>
            </a:r>
          </a:p>
          <a:p>
            <a:r>
              <a:rPr lang="en-US" dirty="0"/>
              <a:t>S.M.M. Disclosures: Scientific Advisor to Amgen, </a:t>
            </a:r>
            <a:r>
              <a:rPr lang="en-US" dirty="0" err="1"/>
              <a:t>Ardelyx</a:t>
            </a:r>
            <a:r>
              <a:rPr lang="en-US" dirty="0"/>
              <a:t>, and </a:t>
            </a:r>
            <a:r>
              <a:rPr lang="en-US" dirty="0" err="1"/>
              <a:t>Sanifit</a:t>
            </a:r>
            <a:r>
              <a:rPr lang="en-US" dirty="0"/>
              <a:t>.</a:t>
            </a:r>
          </a:p>
          <a:p>
            <a:r>
              <a:rPr lang="en-US" dirty="0"/>
              <a:t>M.W. has received research support, honoraria or consultant fees from Akebia, </a:t>
            </a:r>
            <a:r>
              <a:rPr lang="en-US" dirty="0" err="1"/>
              <a:t>Ardelyx</a:t>
            </a:r>
            <a:r>
              <a:rPr lang="en-US" dirty="0"/>
              <a:t>, AstraZeneca, Bayer, Jnana, </a:t>
            </a:r>
            <a:r>
              <a:rPr lang="en-US" dirty="0" err="1"/>
              <a:t>Pharmacosmos</a:t>
            </a:r>
            <a:r>
              <a:rPr lang="en-US" dirty="0"/>
              <a:t>, </a:t>
            </a:r>
            <a:r>
              <a:rPr lang="en-US" dirty="0" err="1"/>
              <a:t>Unicycive</a:t>
            </a:r>
            <a:r>
              <a:rPr lang="en-US" dirty="0"/>
              <a:t>, Walden Biosciences, and has equity interests in Akebia, </a:t>
            </a:r>
            <a:r>
              <a:rPr lang="en-US" dirty="0" err="1"/>
              <a:t>Unicycive</a:t>
            </a:r>
            <a:r>
              <a:rPr lang="en-US" dirty="0"/>
              <a:t>, and Walden Biosciences. </a:t>
            </a:r>
          </a:p>
          <a:p>
            <a:r>
              <a:rPr lang="en-US" dirty="0"/>
              <a:t>The remaining authors report no disclosures or conflicts of interest.</a:t>
            </a:r>
          </a:p>
        </p:txBody>
      </p:sp>
    </p:spTree>
    <p:extLst>
      <p:ext uri="{BB962C8B-B14F-4D97-AF65-F5344CB8AC3E}">
        <p14:creationId xmlns:p14="http://schemas.microsoft.com/office/powerpoint/2010/main" val="245138945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473" y="204704"/>
            <a:ext cx="10515600" cy="1325563"/>
          </a:xfrm>
        </p:spPr>
        <p:txBody>
          <a:bodyPr/>
          <a:lstStyle/>
          <a:p>
            <a:r>
              <a:rPr lang="en-US" dirty="0">
                <a:latin typeface="+mn-lt"/>
              </a:rPr>
              <a:t>Comparison of Surgical Approaches</a:t>
            </a:r>
          </a:p>
        </p:txBody>
      </p:sp>
      <p:sp>
        <p:nvSpPr>
          <p:cNvPr id="3" name="Content Placeholder 2"/>
          <p:cNvSpPr>
            <a:spLocks noGrp="1"/>
          </p:cNvSpPr>
          <p:nvPr>
            <p:ph idx="1"/>
          </p:nvPr>
        </p:nvSpPr>
        <p:spPr>
          <a:xfrm>
            <a:off x="399482" y="1530267"/>
            <a:ext cx="11341943" cy="4351338"/>
          </a:xfrm>
        </p:spPr>
        <p:txBody>
          <a:bodyPr>
            <a:normAutofit/>
          </a:bodyPr>
          <a:lstStyle/>
          <a:p>
            <a:pPr lvl="1"/>
            <a:r>
              <a:rPr lang="en-US" sz="3200" dirty="0"/>
              <a:t>No randomized controlled trials comparing approaches (limited resection, subtotal, total)</a:t>
            </a:r>
          </a:p>
          <a:p>
            <a:pPr lvl="1"/>
            <a:r>
              <a:rPr lang="en-US" sz="3200" dirty="0"/>
              <a:t>Literature regarding persistent/recurrent disease is widely varied</a:t>
            </a:r>
          </a:p>
          <a:p>
            <a:pPr marL="114300" indent="0" algn="ctr">
              <a:buNone/>
            </a:pPr>
            <a:endParaRPr lang="en-US" dirty="0"/>
          </a:p>
          <a:p>
            <a:pPr marL="114300" indent="0" algn="ctr">
              <a:buNone/>
            </a:pPr>
            <a:r>
              <a:rPr lang="en-US" sz="2400" b="1" dirty="0"/>
              <a:t>Recommendation 6-12: In patients with THPT, the choice of operation should be left to the individual surgeon, who should incorporate the risks and benefits of each operation into decision-making. (Strong recommendation, low-quality evidence)</a:t>
            </a:r>
          </a:p>
          <a:p>
            <a:pPr lvl="1"/>
            <a:endParaRPr lang="en-US" dirty="0"/>
          </a:p>
        </p:txBody>
      </p:sp>
    </p:spTree>
    <p:extLst>
      <p:ext uri="{BB962C8B-B14F-4D97-AF65-F5344CB8AC3E}">
        <p14:creationId xmlns:p14="http://schemas.microsoft.com/office/powerpoint/2010/main" val="16464403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5335" y="505840"/>
            <a:ext cx="11490070" cy="1325563"/>
          </a:xfrm>
        </p:spPr>
        <p:txBody>
          <a:bodyPr/>
          <a:lstStyle/>
          <a:p>
            <a:r>
              <a:rPr lang="en-US" dirty="0">
                <a:latin typeface="+mn-lt"/>
              </a:rPr>
              <a:t>Role of </a:t>
            </a:r>
            <a:r>
              <a:rPr lang="en-US" dirty="0" err="1">
                <a:latin typeface="+mn-lt"/>
              </a:rPr>
              <a:t>ioPTH</a:t>
            </a:r>
            <a:r>
              <a:rPr lang="en-US" dirty="0">
                <a:latin typeface="+mn-lt"/>
              </a:rPr>
              <a:t> Monitoring in SHPT and THPT</a:t>
            </a:r>
          </a:p>
        </p:txBody>
      </p:sp>
      <p:sp>
        <p:nvSpPr>
          <p:cNvPr id="3" name="Content Placeholder 2"/>
          <p:cNvSpPr>
            <a:spLocks noGrp="1"/>
          </p:cNvSpPr>
          <p:nvPr>
            <p:ph idx="1"/>
          </p:nvPr>
        </p:nvSpPr>
        <p:spPr>
          <a:xfrm>
            <a:off x="886147" y="3723861"/>
            <a:ext cx="9903361" cy="2929435"/>
          </a:xfrm>
        </p:spPr>
        <p:txBody>
          <a:bodyPr>
            <a:normAutofit fontScale="70000" lnSpcReduction="20000"/>
          </a:bodyPr>
          <a:lstStyle/>
          <a:p>
            <a:pPr marL="114300" indent="0" algn="ctr">
              <a:buNone/>
            </a:pPr>
            <a:r>
              <a:rPr lang="en-US" sz="3400" b="1" dirty="0"/>
              <a:t>Recommendation 6-13: The benefits and limitations of </a:t>
            </a:r>
            <a:r>
              <a:rPr lang="en-US" sz="3400" b="1" dirty="0" err="1"/>
              <a:t>ioPTH</a:t>
            </a:r>
            <a:r>
              <a:rPr lang="en-US" sz="3400" b="1" dirty="0"/>
              <a:t> monitoring in patients with SHPT should be understood by all surgeons performing these operations. The limitations may outweigh the benefits in most situations. (Weak recommendation, moderate-quality evidence)</a:t>
            </a:r>
          </a:p>
          <a:p>
            <a:pPr marL="114300" indent="0" algn="ctr">
              <a:buNone/>
            </a:pPr>
            <a:endParaRPr lang="en-US" sz="3400" b="1" dirty="0"/>
          </a:p>
          <a:p>
            <a:pPr marL="114300" indent="0" algn="ctr">
              <a:buNone/>
            </a:pPr>
            <a:r>
              <a:rPr lang="en-US" sz="3400" b="1" dirty="0"/>
              <a:t>Recommendation 6-14: The benefits and limitations of </a:t>
            </a:r>
            <a:r>
              <a:rPr lang="en-US" sz="3400" b="1" dirty="0" err="1"/>
              <a:t>ioPTH</a:t>
            </a:r>
            <a:r>
              <a:rPr lang="en-US" sz="3400" b="1" dirty="0"/>
              <a:t> monitoring in patients with THPT should be understood by all surgeons performing these operations. The benefits may outweigh the limitations in most situations. (Weak recommendation, moderate-quality evidence)</a:t>
            </a:r>
          </a:p>
          <a:p>
            <a:endParaRPr lang="en-US" dirty="0"/>
          </a:p>
          <a:p>
            <a:endParaRPr lang="en-US" dirty="0"/>
          </a:p>
        </p:txBody>
      </p:sp>
      <p:sp>
        <p:nvSpPr>
          <p:cNvPr id="7" name="Content Placeholder 2"/>
          <p:cNvSpPr txBox="1">
            <a:spLocks/>
          </p:cNvSpPr>
          <p:nvPr/>
        </p:nvSpPr>
        <p:spPr>
          <a:xfrm>
            <a:off x="325335" y="1570024"/>
            <a:ext cx="9722291" cy="2716039"/>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342900" algn="l" rtl="0">
              <a:lnSpc>
                <a:spcPct val="90000"/>
              </a:lnSpc>
              <a:spcBef>
                <a:spcPts val="100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50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lvl="1"/>
            <a:r>
              <a:rPr lang="en-US" sz="3200" dirty="0"/>
              <a:t>Bilateral neck exploration being performed</a:t>
            </a:r>
          </a:p>
          <a:p>
            <a:pPr lvl="1"/>
            <a:r>
              <a:rPr lang="en-US" sz="3200" dirty="0"/>
              <a:t>Impaired metabolic clearance of PTH, particularly in patients with SHPT</a:t>
            </a:r>
          </a:p>
          <a:p>
            <a:pPr lvl="1"/>
            <a:r>
              <a:rPr lang="en-US" sz="3200" dirty="0"/>
              <a:t>Confounds ability to use and interpret </a:t>
            </a:r>
            <a:r>
              <a:rPr lang="en-US" sz="3200" dirty="0" err="1"/>
              <a:t>ioPTH</a:t>
            </a:r>
            <a:endParaRPr lang="en-US" sz="3200" dirty="0"/>
          </a:p>
          <a:p>
            <a:pPr marL="571500" lvl="1" indent="0">
              <a:buNone/>
            </a:pPr>
            <a:endParaRPr lang="en-US" dirty="0"/>
          </a:p>
        </p:txBody>
      </p:sp>
    </p:spTree>
    <p:extLst>
      <p:ext uri="{BB962C8B-B14F-4D97-AF65-F5344CB8AC3E}">
        <p14:creationId xmlns:p14="http://schemas.microsoft.com/office/powerpoint/2010/main" val="22614718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473" y="204704"/>
            <a:ext cx="10515600" cy="1325563"/>
          </a:xfrm>
        </p:spPr>
        <p:txBody>
          <a:bodyPr/>
          <a:lstStyle/>
          <a:p>
            <a:r>
              <a:rPr lang="en-US" dirty="0">
                <a:latin typeface="+mn-lt"/>
              </a:rPr>
              <a:t>Type of </a:t>
            </a:r>
            <a:r>
              <a:rPr lang="en-US" dirty="0" err="1">
                <a:latin typeface="+mn-lt"/>
              </a:rPr>
              <a:t>ioPTH</a:t>
            </a:r>
            <a:r>
              <a:rPr lang="en-US" dirty="0">
                <a:latin typeface="+mn-lt"/>
              </a:rPr>
              <a:t> assay used</a:t>
            </a:r>
          </a:p>
        </p:txBody>
      </p:sp>
      <p:sp>
        <p:nvSpPr>
          <p:cNvPr id="3" name="Content Placeholder 2"/>
          <p:cNvSpPr>
            <a:spLocks noGrp="1"/>
          </p:cNvSpPr>
          <p:nvPr>
            <p:ph idx="1"/>
          </p:nvPr>
        </p:nvSpPr>
        <p:spPr>
          <a:xfrm>
            <a:off x="399483" y="1530267"/>
            <a:ext cx="10515600" cy="4351338"/>
          </a:xfrm>
        </p:spPr>
        <p:txBody>
          <a:bodyPr>
            <a:normAutofit/>
          </a:bodyPr>
          <a:lstStyle/>
          <a:p>
            <a:r>
              <a:rPr lang="en-US" dirty="0"/>
              <a:t>Second generation “intact” </a:t>
            </a:r>
            <a:r>
              <a:rPr lang="en-US" dirty="0" err="1"/>
              <a:t>ioPTH</a:t>
            </a:r>
            <a:r>
              <a:rPr lang="en-US" dirty="0"/>
              <a:t> assay  (versus first generation or third generation “whole” PTH) has lower cross reactivity with PTH fragments which accumulate in ESRD and lead to erroneous results</a:t>
            </a:r>
          </a:p>
          <a:p>
            <a:pPr marL="114300" indent="0" algn="ctr">
              <a:buNone/>
            </a:pPr>
            <a:endParaRPr lang="en-US" b="1" dirty="0"/>
          </a:p>
          <a:p>
            <a:pPr marL="114300" indent="0" algn="ctr">
              <a:buNone/>
            </a:pPr>
            <a:r>
              <a:rPr lang="en-US" b="1" dirty="0"/>
              <a:t>Recommendation 6-15: When using </a:t>
            </a:r>
            <a:r>
              <a:rPr lang="en-US" b="1" dirty="0" err="1"/>
              <a:t>ioPTH</a:t>
            </a:r>
            <a:r>
              <a:rPr lang="en-US" b="1" dirty="0"/>
              <a:t>, a second-generation </a:t>
            </a:r>
            <a:r>
              <a:rPr lang="en-US" b="1" dirty="0" err="1"/>
              <a:t>ioPTH</a:t>
            </a:r>
            <a:r>
              <a:rPr lang="en-US" b="1" dirty="0"/>
              <a:t> assay should be employed. (Strong recommendation, high-quality evidence)</a:t>
            </a:r>
          </a:p>
          <a:p>
            <a:pPr lvl="1"/>
            <a:endParaRPr lang="en-US" dirty="0"/>
          </a:p>
        </p:txBody>
      </p:sp>
    </p:spTree>
    <p:extLst>
      <p:ext uri="{BB962C8B-B14F-4D97-AF65-F5344CB8AC3E}">
        <p14:creationId xmlns:p14="http://schemas.microsoft.com/office/powerpoint/2010/main" val="41275033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42C91-2C7E-5077-BCE9-4223F6BB91AF}"/>
              </a:ext>
            </a:extLst>
          </p:cNvPr>
          <p:cNvSpPr>
            <a:spLocks noGrp="1"/>
          </p:cNvSpPr>
          <p:nvPr>
            <p:ph type="title"/>
          </p:nvPr>
        </p:nvSpPr>
        <p:spPr/>
        <p:txBody>
          <a:bodyPr>
            <a:normAutofit/>
          </a:bodyPr>
          <a:lstStyle/>
          <a:p>
            <a:r>
              <a:rPr lang="en-US" sz="4800" dirty="0"/>
              <a:t>Cryopreservation</a:t>
            </a:r>
          </a:p>
        </p:txBody>
      </p:sp>
      <p:sp>
        <p:nvSpPr>
          <p:cNvPr id="3" name="Text Placeholder 2">
            <a:extLst>
              <a:ext uri="{FF2B5EF4-FFF2-40B4-BE49-F238E27FC236}">
                <a16:creationId xmlns:a16="http://schemas.microsoft.com/office/drawing/2014/main" id="{88B15CD3-F5C9-F1C0-D625-E6BBAB318782}"/>
              </a:ext>
            </a:extLst>
          </p:cNvPr>
          <p:cNvSpPr>
            <a:spLocks noGrp="1"/>
          </p:cNvSpPr>
          <p:nvPr>
            <p:ph type="body" idx="1"/>
          </p:nvPr>
        </p:nvSpPr>
        <p:spPr>
          <a:xfrm>
            <a:off x="583096" y="1825625"/>
            <a:ext cx="11145078" cy="4351338"/>
          </a:xfrm>
        </p:spPr>
        <p:txBody>
          <a:bodyPr>
            <a:normAutofit/>
          </a:bodyPr>
          <a:lstStyle/>
          <a:p>
            <a:pPr lvl="1"/>
            <a:r>
              <a:rPr lang="en-US" sz="3600" dirty="0"/>
              <a:t>Functionality of previously cryopreserved tissue after reimplantation has conflicting data</a:t>
            </a:r>
          </a:p>
          <a:p>
            <a:pPr lvl="1"/>
            <a:endParaRPr lang="en-US" sz="3600" dirty="0"/>
          </a:p>
          <a:p>
            <a:pPr lvl="1"/>
            <a:r>
              <a:rPr lang="en-US" sz="3600" dirty="0"/>
              <a:t>More evidence for use with primary HPT</a:t>
            </a:r>
          </a:p>
          <a:p>
            <a:pPr marL="1028700" lvl="2" indent="0">
              <a:buNone/>
            </a:pPr>
            <a:r>
              <a:rPr lang="en-US" sz="3200" dirty="0"/>
              <a:t> -  Limited data for SHPT and THPT</a:t>
            </a:r>
          </a:p>
          <a:p>
            <a:pPr marL="114300" indent="0" algn="ctr">
              <a:buNone/>
            </a:pPr>
            <a:endParaRPr lang="en-US" b="1" dirty="0"/>
          </a:p>
          <a:p>
            <a:pPr marL="114300" indent="0" algn="ctr">
              <a:buNone/>
            </a:pPr>
            <a:r>
              <a:rPr lang="en-US" b="1" dirty="0"/>
              <a:t>Recommendation 6-16: Cryopreservation may be considered in patients undergoing total PTX. (Weak recommendation, low-quality evidence)</a:t>
            </a:r>
          </a:p>
          <a:p>
            <a:endParaRPr lang="en-US" dirty="0"/>
          </a:p>
        </p:txBody>
      </p:sp>
    </p:spTree>
    <p:extLst>
      <p:ext uri="{BB962C8B-B14F-4D97-AF65-F5344CB8AC3E}">
        <p14:creationId xmlns:p14="http://schemas.microsoft.com/office/powerpoint/2010/main" val="9077194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0E473-95B0-1F73-D4B4-825B2C40317F}"/>
              </a:ext>
            </a:extLst>
          </p:cNvPr>
          <p:cNvSpPr>
            <a:spLocks noGrp="1"/>
          </p:cNvSpPr>
          <p:nvPr>
            <p:ph type="ctrTitle"/>
          </p:nvPr>
        </p:nvSpPr>
        <p:spPr>
          <a:xfrm>
            <a:off x="940904" y="1122363"/>
            <a:ext cx="10508974" cy="2387600"/>
          </a:xfrm>
        </p:spPr>
        <p:txBody>
          <a:bodyPr>
            <a:normAutofit/>
          </a:bodyPr>
          <a:lstStyle/>
          <a:p>
            <a:pPr algn="ctr"/>
            <a:r>
              <a:rPr lang="en-US" dirty="0"/>
              <a:t>Post-Operative Management of Hypocalcemia</a:t>
            </a:r>
          </a:p>
        </p:txBody>
      </p:sp>
      <p:sp>
        <p:nvSpPr>
          <p:cNvPr id="3" name="Subtitle 2">
            <a:extLst>
              <a:ext uri="{FF2B5EF4-FFF2-40B4-BE49-F238E27FC236}">
                <a16:creationId xmlns:a16="http://schemas.microsoft.com/office/drawing/2014/main" id="{728A09C0-1D5F-4223-AE02-7F48CA4A1A1B}"/>
              </a:ext>
            </a:extLst>
          </p:cNvPr>
          <p:cNvSpPr>
            <a:spLocks noGrp="1"/>
          </p:cNvSpPr>
          <p:nvPr>
            <p:ph type="subTitle" idx="1"/>
          </p:nvPr>
        </p:nvSpPr>
        <p:spPr>
          <a:xfrm>
            <a:off x="1524000" y="3933343"/>
            <a:ext cx="9144000" cy="1655762"/>
          </a:xfrm>
        </p:spPr>
        <p:txBody>
          <a:bodyPr/>
          <a:lstStyle/>
          <a:p>
            <a:r>
              <a:rPr lang="en-US" sz="4000" dirty="0">
                <a:solidFill>
                  <a:schemeClr val="tx2">
                    <a:lumMod val="75000"/>
                  </a:schemeClr>
                </a:solidFill>
              </a:rPr>
              <a:t>Recommendation 8</a:t>
            </a:r>
          </a:p>
          <a:p>
            <a:endParaRPr lang="en-US" dirty="0"/>
          </a:p>
        </p:txBody>
      </p:sp>
    </p:spTree>
    <p:extLst>
      <p:ext uri="{BB962C8B-B14F-4D97-AF65-F5344CB8AC3E}">
        <p14:creationId xmlns:p14="http://schemas.microsoft.com/office/powerpoint/2010/main" val="1958844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473" y="283665"/>
            <a:ext cx="12011527" cy="1325563"/>
          </a:xfrm>
        </p:spPr>
        <p:txBody>
          <a:bodyPr>
            <a:normAutofit/>
          </a:bodyPr>
          <a:lstStyle/>
          <a:p>
            <a:r>
              <a:rPr lang="en-US" sz="3600" dirty="0">
                <a:latin typeface="+mn-lt"/>
              </a:rPr>
              <a:t>Postoperative Hypocalcemia and Treatment Protocols</a:t>
            </a:r>
          </a:p>
        </p:txBody>
      </p:sp>
      <p:sp>
        <p:nvSpPr>
          <p:cNvPr id="3" name="Content Placeholder 2"/>
          <p:cNvSpPr>
            <a:spLocks noGrp="1"/>
          </p:cNvSpPr>
          <p:nvPr>
            <p:ph idx="1"/>
          </p:nvPr>
        </p:nvSpPr>
        <p:spPr>
          <a:xfrm>
            <a:off x="386782" y="1338470"/>
            <a:ext cx="11142609" cy="5519530"/>
          </a:xfrm>
        </p:spPr>
        <p:txBody>
          <a:bodyPr>
            <a:normAutofit fontScale="92500" lnSpcReduction="20000"/>
          </a:bodyPr>
          <a:lstStyle/>
          <a:p>
            <a:pPr algn="l">
              <a:buFont typeface="Arial" panose="020B0604020202020204" pitchFamily="34" charset="0"/>
              <a:buChar char="•"/>
            </a:pPr>
            <a:r>
              <a:rPr lang="en-GB" sz="2400" b="0" i="0" dirty="0">
                <a:solidFill>
                  <a:srgbClr val="1F3864"/>
                </a:solidFill>
                <a:effectLst/>
                <a:latin typeface="Söhne"/>
              </a:rPr>
              <a:t>Postoperative hypocalcemia extremely common in patients with SHPT and THPT due to end-stage renal disease (ESRD) and hungry bone syndrome (HBS)</a:t>
            </a:r>
          </a:p>
          <a:p>
            <a:pPr lvl="1">
              <a:buFont typeface="Arial" panose="020B0604020202020204" pitchFamily="34" charset="0"/>
              <a:buChar char="•"/>
            </a:pPr>
            <a:r>
              <a:rPr lang="en-GB" b="0" i="0" dirty="0">
                <a:solidFill>
                  <a:srgbClr val="1F3864"/>
                </a:solidFill>
                <a:effectLst/>
                <a:latin typeface="Söhne"/>
              </a:rPr>
              <a:t>HBS: decrease in serum calcium to &lt;8.4 mg/dL or hypocalcemia for &gt; 4 days postop</a:t>
            </a:r>
          </a:p>
          <a:p>
            <a:pPr algn="l">
              <a:buFont typeface="Arial" panose="020B0604020202020204" pitchFamily="34" charset="0"/>
              <a:buChar char="•"/>
            </a:pPr>
            <a:r>
              <a:rPr lang="en-GB" sz="2400" b="0" i="0" dirty="0">
                <a:solidFill>
                  <a:srgbClr val="1F3864"/>
                </a:solidFill>
                <a:effectLst/>
                <a:latin typeface="Söhne"/>
              </a:rPr>
              <a:t>Calcium levels lowest ~48-72h postop</a:t>
            </a:r>
          </a:p>
          <a:p>
            <a:pPr algn="l">
              <a:buFont typeface="Arial" panose="020B0604020202020204" pitchFamily="34" charset="0"/>
              <a:buChar char="•"/>
            </a:pPr>
            <a:r>
              <a:rPr lang="en-GB" sz="2400" b="0" i="0" dirty="0">
                <a:solidFill>
                  <a:srgbClr val="1F3864"/>
                </a:solidFill>
                <a:effectLst/>
                <a:latin typeface="Söhne"/>
              </a:rPr>
              <a:t>Transient hypocalcemia incidence: 15%-59% undergoing PTX for secondary disease PTX; less severe in tertiary disease</a:t>
            </a:r>
          </a:p>
          <a:p>
            <a:pPr algn="l">
              <a:buFont typeface="Arial" panose="020B0604020202020204" pitchFamily="34" charset="0"/>
              <a:buChar char="•"/>
            </a:pPr>
            <a:r>
              <a:rPr lang="en-GB" sz="2400" b="0" i="0" dirty="0">
                <a:solidFill>
                  <a:srgbClr val="1F3864"/>
                </a:solidFill>
                <a:effectLst/>
                <a:latin typeface="Söhne"/>
              </a:rPr>
              <a:t>Risk factors: ↓ age, ↑ weight, ↑ preoperative </a:t>
            </a:r>
            <a:r>
              <a:rPr lang="en-GB" sz="2400" b="0" i="0" dirty="0" err="1">
                <a:solidFill>
                  <a:srgbClr val="1F3864"/>
                </a:solidFill>
                <a:effectLst/>
                <a:latin typeface="Söhne"/>
              </a:rPr>
              <a:t>alk</a:t>
            </a:r>
            <a:r>
              <a:rPr lang="en-GB" sz="2400" b="0" i="0" dirty="0">
                <a:solidFill>
                  <a:srgbClr val="1F3864"/>
                </a:solidFill>
                <a:effectLst/>
                <a:latin typeface="Söhne"/>
              </a:rPr>
              <a:t>. </a:t>
            </a:r>
            <a:r>
              <a:rPr lang="en-GB" sz="2400" b="0" i="0" dirty="0" err="1">
                <a:solidFill>
                  <a:srgbClr val="1F3864"/>
                </a:solidFill>
                <a:effectLst/>
                <a:latin typeface="Söhne"/>
              </a:rPr>
              <a:t>phos</a:t>
            </a:r>
            <a:r>
              <a:rPr lang="en-GB" sz="2400" b="0" i="0" dirty="0">
                <a:solidFill>
                  <a:srgbClr val="1F3864"/>
                </a:solidFill>
                <a:effectLst/>
                <a:latin typeface="Söhne"/>
              </a:rPr>
              <a:t>., ↓ preop calcium levels.</a:t>
            </a:r>
          </a:p>
          <a:p>
            <a:pPr marL="114300" indent="0" algn="l">
              <a:buNone/>
            </a:pPr>
            <a:endParaRPr lang="en-GB" sz="2400" b="0" i="0" dirty="0">
              <a:solidFill>
                <a:srgbClr val="1F3864"/>
              </a:solidFill>
              <a:effectLst/>
              <a:latin typeface="Söhne"/>
            </a:endParaRPr>
          </a:p>
          <a:p>
            <a:pPr marL="114300" indent="0" algn="l">
              <a:buNone/>
            </a:pPr>
            <a:r>
              <a:rPr lang="en-GB" sz="3000" dirty="0">
                <a:solidFill>
                  <a:srgbClr val="1F3864"/>
                </a:solidFill>
                <a:effectLst/>
                <a:latin typeface="Söhne"/>
              </a:rPr>
              <a:t>Treatment of </a:t>
            </a:r>
            <a:r>
              <a:rPr lang="en-GB" sz="3000" dirty="0" err="1">
                <a:solidFill>
                  <a:srgbClr val="1F3864"/>
                </a:solidFill>
                <a:effectLst/>
                <a:latin typeface="Söhne"/>
              </a:rPr>
              <a:t>Hypocalcemia</a:t>
            </a:r>
            <a:r>
              <a:rPr lang="en-GB" sz="3000" i="0" dirty="0">
                <a:solidFill>
                  <a:srgbClr val="1F3864"/>
                </a:solidFill>
                <a:effectLst/>
                <a:latin typeface="Söhne"/>
              </a:rPr>
              <a:t> </a:t>
            </a:r>
          </a:p>
          <a:p>
            <a:pPr algn="l">
              <a:buFont typeface="Arial" panose="020B0604020202020204" pitchFamily="34" charset="0"/>
              <a:buChar char="•"/>
            </a:pPr>
            <a:r>
              <a:rPr lang="en-GB" sz="2400" b="0" i="0" dirty="0">
                <a:solidFill>
                  <a:srgbClr val="1F3864"/>
                </a:solidFill>
                <a:effectLst/>
                <a:latin typeface="Söhne"/>
              </a:rPr>
              <a:t>Protocols vary; most include immediate postoperative oral calcium and calcitriol, with IV calcium gluconate as needed. High calcium bath during dialysis. </a:t>
            </a:r>
          </a:p>
          <a:p>
            <a:pPr algn="l">
              <a:buFont typeface="Arial" panose="020B0604020202020204" pitchFamily="34" charset="0"/>
              <a:buChar char="•"/>
            </a:pPr>
            <a:r>
              <a:rPr lang="en-GB" sz="2400" dirty="0">
                <a:solidFill>
                  <a:srgbClr val="1F3864"/>
                </a:solidFill>
                <a:latin typeface="Söhne"/>
              </a:rPr>
              <a:t>M</a:t>
            </a:r>
            <a:r>
              <a:rPr lang="en-GB" sz="2400" b="0" i="0" dirty="0">
                <a:solidFill>
                  <a:srgbClr val="1F3864"/>
                </a:solidFill>
                <a:effectLst/>
                <a:latin typeface="Söhne"/>
              </a:rPr>
              <a:t>onitor for hypomagnesemia, hypophosphatemia, and </a:t>
            </a:r>
            <a:r>
              <a:rPr lang="en-GB" sz="2400" b="0" i="0" dirty="0" err="1">
                <a:solidFill>
                  <a:srgbClr val="1F3864"/>
                </a:solidFill>
                <a:effectLst/>
                <a:latin typeface="Söhne"/>
              </a:rPr>
              <a:t>hyperkalemia</a:t>
            </a:r>
            <a:r>
              <a:rPr lang="en-GB" sz="2400" b="0" i="0" dirty="0">
                <a:solidFill>
                  <a:srgbClr val="1F3864"/>
                </a:solidFill>
                <a:effectLst/>
                <a:latin typeface="Söhne"/>
              </a:rPr>
              <a:t>.</a:t>
            </a:r>
          </a:p>
          <a:p>
            <a:pPr marL="114300" indent="0" algn="l">
              <a:buNone/>
            </a:pPr>
            <a:endParaRPr lang="en-GB" sz="900" b="0" i="0" dirty="0">
              <a:solidFill>
                <a:srgbClr val="1F3864"/>
              </a:solidFill>
              <a:effectLst/>
              <a:latin typeface="Söhne"/>
            </a:endParaRPr>
          </a:p>
          <a:p>
            <a:pPr marL="114300" indent="0" algn="ctr">
              <a:buNone/>
            </a:pPr>
            <a:r>
              <a:rPr lang="en-US" sz="2400" b="1" dirty="0">
                <a:solidFill>
                  <a:srgbClr val="1F3864"/>
                </a:solidFill>
              </a:rPr>
              <a:t>Recommendation 8-1: Postoperative hypocalcemia should be treated with oral and intravenous calcium supplementation, as needed. Post- operative calcitriol is also indicated. Calcimimetics should be dis-continued. (Strong recommendation, low-quality evidence.)</a:t>
            </a:r>
          </a:p>
          <a:p>
            <a:endParaRPr lang="en-US" sz="2000" dirty="0"/>
          </a:p>
        </p:txBody>
      </p:sp>
    </p:spTree>
    <p:extLst>
      <p:ext uri="{BB962C8B-B14F-4D97-AF65-F5344CB8AC3E}">
        <p14:creationId xmlns:p14="http://schemas.microsoft.com/office/powerpoint/2010/main" val="30993042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473" y="363177"/>
            <a:ext cx="12011527" cy="1068057"/>
          </a:xfrm>
        </p:spPr>
        <p:txBody>
          <a:bodyPr>
            <a:normAutofit/>
          </a:bodyPr>
          <a:lstStyle/>
          <a:p>
            <a:r>
              <a:rPr lang="en-US" dirty="0">
                <a:latin typeface="+mn-lt"/>
              </a:rPr>
              <a:t>Permanent Hypoparathyroidism</a:t>
            </a:r>
          </a:p>
        </p:txBody>
      </p:sp>
      <p:sp>
        <p:nvSpPr>
          <p:cNvPr id="3" name="Content Placeholder 2"/>
          <p:cNvSpPr>
            <a:spLocks noGrp="1"/>
          </p:cNvSpPr>
          <p:nvPr>
            <p:ph idx="1"/>
          </p:nvPr>
        </p:nvSpPr>
        <p:spPr>
          <a:xfrm>
            <a:off x="386782" y="1431234"/>
            <a:ext cx="10898251" cy="4904561"/>
          </a:xfrm>
        </p:spPr>
        <p:txBody>
          <a:bodyPr>
            <a:normAutofit lnSpcReduction="10000"/>
          </a:bodyPr>
          <a:lstStyle/>
          <a:p>
            <a:pPr algn="l">
              <a:buFont typeface="Arial" panose="020B0604020202020204" pitchFamily="34" charset="0"/>
              <a:buChar char="•"/>
            </a:pPr>
            <a:r>
              <a:rPr lang="en-GB" sz="2400" dirty="0">
                <a:solidFill>
                  <a:srgbClr val="1F3864"/>
                </a:solidFill>
                <a:latin typeface="Söhne"/>
              </a:rPr>
              <a:t>Occurs when all or nearly all parathyroid tissue is removed and is unable to maintain calcium homeostasis without assistance.</a:t>
            </a:r>
          </a:p>
          <a:p>
            <a:pPr algn="l">
              <a:buFont typeface="Arial" panose="020B0604020202020204" pitchFamily="34" charset="0"/>
              <a:buChar char="•"/>
            </a:pPr>
            <a:r>
              <a:rPr lang="en-GB" sz="2400" dirty="0">
                <a:solidFill>
                  <a:srgbClr val="1F3864"/>
                </a:solidFill>
                <a:latin typeface="Söhne"/>
              </a:rPr>
              <a:t>Patients may become permanently hypocalcemic and require lifelong calcium and calcitriol.</a:t>
            </a:r>
          </a:p>
          <a:p>
            <a:pPr algn="l">
              <a:buFont typeface="Arial" panose="020B0604020202020204" pitchFamily="34" charset="0"/>
              <a:buChar char="•"/>
            </a:pPr>
            <a:r>
              <a:rPr lang="en-GB" sz="2400" dirty="0">
                <a:solidFill>
                  <a:srgbClr val="1F3864"/>
                </a:solidFill>
                <a:latin typeface="Söhne"/>
              </a:rPr>
              <a:t>In patients who develop post kidney transplant related HPT, ~10% develop permanent hypoparathyroidism or hypocalcemia after PTX.</a:t>
            </a:r>
          </a:p>
          <a:p>
            <a:pPr algn="l">
              <a:buFont typeface="Arial" panose="020B0604020202020204" pitchFamily="34" charset="0"/>
              <a:buChar char="•"/>
            </a:pPr>
            <a:r>
              <a:rPr lang="en-GB" sz="2400" b="0" i="0" dirty="0">
                <a:solidFill>
                  <a:srgbClr val="1F3864"/>
                </a:solidFill>
                <a:effectLst/>
                <a:latin typeface="Söhne"/>
              </a:rPr>
              <a:t>Permanent </a:t>
            </a:r>
            <a:r>
              <a:rPr lang="en-GB" sz="2400" dirty="0">
                <a:solidFill>
                  <a:srgbClr val="1F3864"/>
                </a:solidFill>
                <a:latin typeface="Söhne"/>
              </a:rPr>
              <a:t>hypoparathyroidism is m</a:t>
            </a:r>
            <a:r>
              <a:rPr lang="en-GB" sz="2400" b="0" i="0" dirty="0">
                <a:solidFill>
                  <a:srgbClr val="1F3864"/>
                </a:solidFill>
                <a:effectLst/>
                <a:latin typeface="Söhne"/>
              </a:rPr>
              <a:t>ore commonly reported after total PTX with </a:t>
            </a:r>
            <a:r>
              <a:rPr lang="en-GB" sz="2400" b="0" i="0" dirty="0" err="1">
                <a:solidFill>
                  <a:srgbClr val="1F3864"/>
                </a:solidFill>
                <a:effectLst/>
                <a:latin typeface="Söhne"/>
              </a:rPr>
              <a:t>autotransplantation</a:t>
            </a:r>
            <a:r>
              <a:rPr lang="en-GB" sz="2400" b="0" i="0" dirty="0">
                <a:solidFill>
                  <a:srgbClr val="1F3864"/>
                </a:solidFill>
                <a:effectLst/>
                <a:latin typeface="Söhne"/>
              </a:rPr>
              <a:t> compared to subtotal PTX, although evidence is not definitive.</a:t>
            </a:r>
          </a:p>
          <a:p>
            <a:pPr algn="l">
              <a:buFont typeface="Arial" panose="020B0604020202020204" pitchFamily="34" charset="0"/>
              <a:buChar char="•"/>
            </a:pPr>
            <a:r>
              <a:rPr lang="en-GB" sz="2400" dirty="0">
                <a:solidFill>
                  <a:srgbClr val="1F3864"/>
                </a:solidFill>
                <a:latin typeface="Söhne"/>
              </a:rPr>
              <a:t>Autotransplantation of parathyroid tissue (whether immediate or cryopreserved) is a possible management strategy.</a:t>
            </a:r>
            <a:endParaRPr lang="en-GB" sz="2000" dirty="0">
              <a:solidFill>
                <a:srgbClr val="1F3864"/>
              </a:solidFill>
              <a:latin typeface="Söhne"/>
            </a:endParaRPr>
          </a:p>
          <a:p>
            <a:pPr marL="114300" indent="0" algn="ctr">
              <a:buNone/>
            </a:pPr>
            <a:endParaRPr lang="en-GB" sz="2400" b="1" u="sng" dirty="0">
              <a:solidFill>
                <a:srgbClr val="1F3864"/>
              </a:solidFill>
              <a:latin typeface="Söhne"/>
            </a:endParaRPr>
          </a:p>
          <a:p>
            <a:pPr marL="114300" indent="0" algn="ctr">
              <a:buNone/>
            </a:pPr>
            <a:r>
              <a:rPr lang="en-GB" sz="2400" b="1" dirty="0">
                <a:solidFill>
                  <a:srgbClr val="1F3864"/>
                </a:solidFill>
                <a:latin typeface="Söhne"/>
              </a:rPr>
              <a:t>Recommendation 8-2: Surgeons should counsel patients about the risk of permanent hypoparathyroidism. (Strong recommendation, low-quality evidence.) </a:t>
            </a:r>
          </a:p>
        </p:txBody>
      </p:sp>
    </p:spTree>
    <p:extLst>
      <p:ext uri="{BB962C8B-B14F-4D97-AF65-F5344CB8AC3E}">
        <p14:creationId xmlns:p14="http://schemas.microsoft.com/office/powerpoint/2010/main" val="166945933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6782" y="365862"/>
            <a:ext cx="10765823" cy="816266"/>
          </a:xfrm>
        </p:spPr>
        <p:txBody>
          <a:bodyPr>
            <a:normAutofit/>
          </a:bodyPr>
          <a:lstStyle/>
          <a:p>
            <a:r>
              <a:rPr lang="en-US" dirty="0">
                <a:latin typeface="+mn-lt"/>
              </a:rPr>
              <a:t>Postoperative Bleeding</a:t>
            </a:r>
          </a:p>
        </p:txBody>
      </p:sp>
      <p:sp>
        <p:nvSpPr>
          <p:cNvPr id="3" name="Content Placeholder 2"/>
          <p:cNvSpPr>
            <a:spLocks noGrp="1"/>
          </p:cNvSpPr>
          <p:nvPr>
            <p:ph idx="1"/>
          </p:nvPr>
        </p:nvSpPr>
        <p:spPr>
          <a:xfrm>
            <a:off x="386782" y="1086681"/>
            <a:ext cx="11199335" cy="4997324"/>
          </a:xfrm>
        </p:spPr>
        <p:txBody>
          <a:bodyPr>
            <a:noAutofit/>
          </a:bodyPr>
          <a:lstStyle/>
          <a:p>
            <a:pPr algn="l">
              <a:buFont typeface="Arial" panose="020B0604020202020204" pitchFamily="34" charset="0"/>
              <a:buChar char="•"/>
            </a:pPr>
            <a:r>
              <a:rPr lang="en-GB" sz="2300" b="0" i="0" dirty="0">
                <a:solidFill>
                  <a:srgbClr val="1F3864"/>
                </a:solidFill>
                <a:effectLst/>
                <a:latin typeface="Söhne"/>
              </a:rPr>
              <a:t>Postoperative hematoma can cause airway compromise, a potential life-threatening emergency.</a:t>
            </a:r>
          </a:p>
          <a:p>
            <a:pPr lvl="1">
              <a:buFont typeface="Arial" panose="020B0604020202020204" pitchFamily="34" charset="0"/>
              <a:buChar char="•"/>
            </a:pPr>
            <a:r>
              <a:rPr lang="en-GB" sz="2300" b="0" i="0" dirty="0">
                <a:solidFill>
                  <a:srgbClr val="1F3864"/>
                </a:solidFill>
                <a:effectLst/>
                <a:latin typeface="Söhne"/>
              </a:rPr>
              <a:t>Signs and symptoms: neck swelling, pain, </a:t>
            </a:r>
            <a:r>
              <a:rPr lang="en-GB" sz="2300" b="0" i="0" dirty="0" err="1">
                <a:solidFill>
                  <a:srgbClr val="1F3864"/>
                </a:solidFill>
                <a:effectLst/>
                <a:latin typeface="Söhne"/>
              </a:rPr>
              <a:t>dyspnea</a:t>
            </a:r>
            <a:r>
              <a:rPr lang="en-GB" sz="2300" b="0" i="0" dirty="0">
                <a:solidFill>
                  <a:srgbClr val="1F3864"/>
                </a:solidFill>
                <a:effectLst/>
                <a:latin typeface="Söhne"/>
              </a:rPr>
              <a:t>, voice changes, sense of doom</a:t>
            </a:r>
          </a:p>
          <a:p>
            <a:pPr algn="l">
              <a:buFont typeface="Arial" panose="020B0604020202020204" pitchFamily="34" charset="0"/>
              <a:buChar char="•"/>
            </a:pPr>
            <a:r>
              <a:rPr lang="en-GB" sz="2300" b="0" i="0" dirty="0">
                <a:solidFill>
                  <a:srgbClr val="1F3864"/>
                </a:solidFill>
                <a:effectLst/>
                <a:latin typeface="Söhne"/>
              </a:rPr>
              <a:t>Reoperation for hematoma occurs in 0.0% to 2.1% of patients after PTX for SHPT and THPT.</a:t>
            </a:r>
          </a:p>
          <a:p>
            <a:pPr algn="l">
              <a:buFont typeface="Arial" panose="020B0604020202020204" pitchFamily="34" charset="0"/>
              <a:buChar char="•"/>
            </a:pPr>
            <a:r>
              <a:rPr lang="en-GB" sz="2300" b="0" i="0" dirty="0">
                <a:solidFill>
                  <a:srgbClr val="1F3864"/>
                </a:solidFill>
                <a:effectLst/>
                <a:latin typeface="Söhne"/>
              </a:rPr>
              <a:t>Higher reoperation rates (2.8%–5.7%) are noted when patients have been receiving therapeutic levels of anticoagulation.</a:t>
            </a:r>
          </a:p>
          <a:p>
            <a:pPr algn="l">
              <a:buFont typeface="Arial" panose="020B0604020202020204" pitchFamily="34" charset="0"/>
              <a:buChar char="•"/>
            </a:pPr>
            <a:r>
              <a:rPr lang="en-GB" sz="2300" b="0" i="0" dirty="0">
                <a:solidFill>
                  <a:srgbClr val="1F3864"/>
                </a:solidFill>
                <a:effectLst/>
                <a:latin typeface="Söhne"/>
              </a:rPr>
              <a:t>There is a lack of data when </a:t>
            </a:r>
            <a:r>
              <a:rPr lang="en-GB" sz="2300" dirty="0">
                <a:solidFill>
                  <a:srgbClr val="1F3864"/>
                </a:solidFill>
                <a:latin typeface="Söhne"/>
              </a:rPr>
              <a:t>c</a:t>
            </a:r>
            <a:r>
              <a:rPr lang="en-GB" sz="2300" b="0" i="0" dirty="0">
                <a:solidFill>
                  <a:srgbClr val="1F3864"/>
                </a:solidFill>
                <a:effectLst/>
                <a:latin typeface="Söhne"/>
              </a:rPr>
              <a:t>omparing </a:t>
            </a:r>
            <a:r>
              <a:rPr lang="en-GB" sz="2300" dirty="0">
                <a:solidFill>
                  <a:srgbClr val="1F3864"/>
                </a:solidFill>
                <a:latin typeface="Söhne"/>
              </a:rPr>
              <a:t>rate of development of </a:t>
            </a:r>
            <a:r>
              <a:rPr lang="en-GB" sz="2300" b="0" i="0" dirty="0">
                <a:solidFill>
                  <a:srgbClr val="1F3864"/>
                </a:solidFill>
                <a:effectLst/>
                <a:latin typeface="Söhne"/>
              </a:rPr>
              <a:t>hematoma or need for urgent reoperation and different surgical approaches.</a:t>
            </a:r>
          </a:p>
          <a:p>
            <a:pPr algn="l">
              <a:buFont typeface="Arial" panose="020B0604020202020204" pitchFamily="34" charset="0"/>
              <a:buChar char="•"/>
            </a:pPr>
            <a:r>
              <a:rPr lang="en-GB" sz="2300" dirty="0">
                <a:solidFill>
                  <a:srgbClr val="1F3864"/>
                </a:solidFill>
                <a:latin typeface="Söhne"/>
              </a:rPr>
              <a:t>Managed by evacuation in controlled operating room setting if patient is stable or emergent evacuation at bedside if airway is compromised followed by definitive management in the operating room.</a:t>
            </a:r>
            <a:endParaRPr lang="en-GB" sz="900" b="0" i="0" dirty="0">
              <a:solidFill>
                <a:srgbClr val="1F3864"/>
              </a:solidFill>
              <a:effectLst/>
              <a:latin typeface="Söhne"/>
            </a:endParaRPr>
          </a:p>
          <a:p>
            <a:pPr marL="114300" indent="0" algn="ctr">
              <a:buNone/>
            </a:pPr>
            <a:r>
              <a:rPr lang="en-GB" sz="2400" b="1" dirty="0">
                <a:solidFill>
                  <a:srgbClr val="1F3864"/>
                </a:solidFill>
                <a:latin typeface="Söhne"/>
              </a:rPr>
              <a:t>Recommendation 8-3: Patients should be monitored postoperatively due to the risk of postoperative cervical hematoma. The time of monitoring depends on the clinical situation. (Strong recommendation, low-quality evidence.)</a:t>
            </a:r>
          </a:p>
        </p:txBody>
      </p:sp>
    </p:spTree>
    <p:extLst>
      <p:ext uri="{BB962C8B-B14F-4D97-AF65-F5344CB8AC3E}">
        <p14:creationId xmlns:p14="http://schemas.microsoft.com/office/powerpoint/2010/main" val="9172134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0E473-95B0-1F73-D4B4-825B2C40317F}"/>
              </a:ext>
            </a:extLst>
          </p:cNvPr>
          <p:cNvSpPr>
            <a:spLocks noGrp="1"/>
          </p:cNvSpPr>
          <p:nvPr>
            <p:ph type="ctrTitle"/>
          </p:nvPr>
        </p:nvSpPr>
        <p:spPr/>
        <p:txBody>
          <a:bodyPr/>
          <a:lstStyle/>
          <a:p>
            <a:pPr algn="ctr"/>
            <a:r>
              <a:rPr lang="en-US" dirty="0"/>
              <a:t>Persistent Hyperparathyroidism</a:t>
            </a:r>
          </a:p>
        </p:txBody>
      </p:sp>
      <p:sp>
        <p:nvSpPr>
          <p:cNvPr id="3" name="Subtitle 2">
            <a:extLst>
              <a:ext uri="{FF2B5EF4-FFF2-40B4-BE49-F238E27FC236}">
                <a16:creationId xmlns:a16="http://schemas.microsoft.com/office/drawing/2014/main" id="{BA731139-10CE-4C16-BDA4-7E72A8FE9518}"/>
              </a:ext>
            </a:extLst>
          </p:cNvPr>
          <p:cNvSpPr>
            <a:spLocks noGrp="1"/>
          </p:cNvSpPr>
          <p:nvPr>
            <p:ph type="subTitle" idx="1"/>
          </p:nvPr>
        </p:nvSpPr>
        <p:spPr>
          <a:xfrm>
            <a:off x="1524000" y="3920091"/>
            <a:ext cx="9144000" cy="1075979"/>
          </a:xfrm>
        </p:spPr>
        <p:txBody>
          <a:bodyPr/>
          <a:lstStyle/>
          <a:p>
            <a:r>
              <a:rPr lang="en-US" sz="4000" dirty="0">
                <a:solidFill>
                  <a:schemeClr val="tx2">
                    <a:lumMod val="75000"/>
                  </a:schemeClr>
                </a:solidFill>
              </a:rPr>
              <a:t>Recommendation 9</a:t>
            </a:r>
          </a:p>
          <a:p>
            <a:endParaRPr lang="en-US" dirty="0"/>
          </a:p>
        </p:txBody>
      </p:sp>
    </p:spTree>
    <p:extLst>
      <p:ext uri="{BB962C8B-B14F-4D97-AF65-F5344CB8AC3E}">
        <p14:creationId xmlns:p14="http://schemas.microsoft.com/office/powerpoint/2010/main" val="60978331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473" y="204704"/>
            <a:ext cx="10515600" cy="1080757"/>
          </a:xfrm>
        </p:spPr>
        <p:txBody>
          <a:bodyPr>
            <a:normAutofit/>
          </a:bodyPr>
          <a:lstStyle/>
          <a:p>
            <a:r>
              <a:rPr lang="en-US" sz="3600" dirty="0">
                <a:latin typeface="+mn-lt"/>
              </a:rPr>
              <a:t>Reoperation for Persistent or Recurrent Disease</a:t>
            </a:r>
          </a:p>
        </p:txBody>
      </p:sp>
      <p:sp>
        <p:nvSpPr>
          <p:cNvPr id="3" name="Content Placeholder 2"/>
          <p:cNvSpPr>
            <a:spLocks noGrp="1"/>
          </p:cNvSpPr>
          <p:nvPr>
            <p:ph idx="1"/>
          </p:nvPr>
        </p:nvSpPr>
        <p:spPr>
          <a:xfrm>
            <a:off x="469392" y="925157"/>
            <a:ext cx="11253216" cy="4416788"/>
          </a:xfrm>
        </p:spPr>
        <p:txBody>
          <a:bodyPr>
            <a:normAutofit/>
          </a:bodyPr>
          <a:lstStyle/>
          <a:p>
            <a:r>
              <a:rPr lang="en-US" dirty="0">
                <a:solidFill>
                  <a:srgbClr val="1F3864"/>
                </a:solidFill>
              </a:rPr>
              <a:t>Persistent or Recurrent HPT is common </a:t>
            </a:r>
          </a:p>
          <a:p>
            <a:pPr lvl="1"/>
            <a:r>
              <a:rPr lang="en-US" sz="2000" dirty="0">
                <a:solidFill>
                  <a:srgbClr val="1F3864"/>
                </a:solidFill>
              </a:rPr>
              <a:t>       Insufficient tissue resection </a:t>
            </a:r>
          </a:p>
          <a:p>
            <a:pPr lvl="1"/>
            <a:r>
              <a:rPr lang="en-US" sz="2000" dirty="0">
                <a:solidFill>
                  <a:srgbClr val="1F3864"/>
                </a:solidFill>
              </a:rPr>
              <a:t>       </a:t>
            </a:r>
            <a:r>
              <a:rPr lang="en-US" sz="2000" dirty="0" err="1">
                <a:solidFill>
                  <a:srgbClr val="1F3864"/>
                </a:solidFill>
              </a:rPr>
              <a:t>Extranumerary</a:t>
            </a:r>
            <a:r>
              <a:rPr lang="en-US" sz="2000" dirty="0">
                <a:solidFill>
                  <a:srgbClr val="1F3864"/>
                </a:solidFill>
              </a:rPr>
              <a:t> ectopic glands</a:t>
            </a:r>
          </a:p>
          <a:p>
            <a:pPr lvl="1"/>
            <a:r>
              <a:rPr lang="en-US" sz="2000" dirty="0">
                <a:solidFill>
                  <a:srgbClr val="1F3864"/>
                </a:solidFill>
              </a:rPr>
              <a:t>       Pathophysiologic calcium and phosphorus metabolism in  CKD/ESRD</a:t>
            </a:r>
            <a:endParaRPr lang="en-US" sz="2000" dirty="0"/>
          </a:p>
          <a:p>
            <a:r>
              <a:rPr lang="en-US" dirty="0">
                <a:effectLst/>
                <a:latin typeface="Calibri" panose="020F0502020204030204" pitchFamily="34" charset="0"/>
                <a:cs typeface="Calibri" panose="020F0502020204030204" pitchFamily="34" charset="0"/>
              </a:rPr>
              <a:t>There are no standardized definitions of recurrent and persistent HPT for SHPT or THPT</a:t>
            </a:r>
          </a:p>
          <a:p>
            <a:pPr lvl="1"/>
            <a:r>
              <a:rPr lang="en-US" sz="2000" dirty="0">
                <a:latin typeface="Calibri" panose="020F0502020204030204" pitchFamily="34" charset="0"/>
                <a:cs typeface="Calibri" panose="020F0502020204030204" pitchFamily="34" charset="0"/>
              </a:rPr>
              <a:t>PTH&gt;300 </a:t>
            </a:r>
            <a:r>
              <a:rPr lang="en-US" sz="2000" dirty="0" err="1">
                <a:latin typeface="Calibri" panose="020F0502020204030204" pitchFamily="34" charset="0"/>
                <a:cs typeface="Calibri" panose="020F0502020204030204" pitchFamily="34" charset="0"/>
              </a:rPr>
              <a:t>pg</a:t>
            </a:r>
            <a:r>
              <a:rPr lang="en-US" sz="2000" dirty="0">
                <a:latin typeface="Calibri" panose="020F0502020204030204" pitchFamily="34" charset="0"/>
                <a:cs typeface="Calibri" panose="020F0502020204030204" pitchFamily="34" charset="0"/>
              </a:rPr>
              <a:t>/mL, or &gt;600 </a:t>
            </a:r>
            <a:r>
              <a:rPr lang="en-US" sz="2000" dirty="0" err="1">
                <a:latin typeface="Calibri" panose="020F0502020204030204" pitchFamily="34" charset="0"/>
                <a:cs typeface="Calibri" panose="020F0502020204030204" pitchFamily="34" charset="0"/>
              </a:rPr>
              <a:t>pg</a:t>
            </a:r>
            <a:r>
              <a:rPr lang="en-US" sz="2000" dirty="0">
                <a:latin typeface="Calibri" panose="020F0502020204030204" pitchFamily="34" charset="0"/>
                <a:cs typeface="Calibri" panose="020F0502020204030204" pitchFamily="34" charset="0"/>
              </a:rPr>
              <a:t>/mL</a:t>
            </a:r>
          </a:p>
          <a:p>
            <a:pPr lvl="1"/>
            <a:r>
              <a:rPr lang="en-US" sz="2000" dirty="0">
                <a:latin typeface="Calibri" panose="020F0502020204030204" pitchFamily="34" charset="0"/>
                <a:cs typeface="Calibri" panose="020F0502020204030204" pitchFamily="34" charset="0"/>
              </a:rPr>
              <a:t>Postoperative hypercalcemia is an important component of the diagnosis of recurrent/persistent HPT in THPT</a:t>
            </a:r>
          </a:p>
          <a:p>
            <a:pPr lvl="1"/>
            <a:r>
              <a:rPr lang="en-US" sz="2000" dirty="0">
                <a:latin typeface="Calibri" panose="020F0502020204030204" pitchFamily="34" charset="0"/>
                <a:cs typeface="Calibri" panose="020F0502020204030204" pitchFamily="34" charset="0"/>
              </a:rPr>
              <a:t>Component of persisting kidney dysfunction impacts patients with THPT and elevated PTH alone is insufficient for diagnosing</a:t>
            </a:r>
          </a:p>
          <a:p>
            <a:endParaRPr lang="en-US" dirty="0"/>
          </a:p>
        </p:txBody>
      </p:sp>
      <p:sp>
        <p:nvSpPr>
          <p:cNvPr id="4" name="TextBox 3">
            <a:extLst>
              <a:ext uri="{FF2B5EF4-FFF2-40B4-BE49-F238E27FC236}">
                <a16:creationId xmlns:a16="http://schemas.microsoft.com/office/drawing/2014/main" id="{F37210D2-36DE-30B9-3C70-D26DE1F3C2F4}"/>
              </a:ext>
            </a:extLst>
          </p:cNvPr>
          <p:cNvSpPr txBox="1"/>
          <p:nvPr/>
        </p:nvSpPr>
        <p:spPr>
          <a:xfrm>
            <a:off x="1238548" y="4985180"/>
            <a:ext cx="10149840" cy="2154436"/>
          </a:xfrm>
          <a:prstGeom prst="rect">
            <a:avLst/>
          </a:prstGeom>
          <a:noFill/>
        </p:spPr>
        <p:txBody>
          <a:bodyPr wrap="square" rtlCol="0">
            <a:spAutoFit/>
          </a:bodyPr>
          <a:lstStyle/>
          <a:p>
            <a:pPr algn="ctr"/>
            <a:r>
              <a:rPr lang="en-US" sz="2200" b="1" i="1" u="sng" dirty="0">
                <a:solidFill>
                  <a:srgbClr val="1F3864"/>
                </a:solidFill>
                <a:effectLst/>
                <a:latin typeface="Calibri" panose="020F0502020204030204" pitchFamily="34" charset="0"/>
                <a:cs typeface="Calibri" panose="020F0502020204030204" pitchFamily="34" charset="0"/>
              </a:rPr>
              <a:t>Clinical Highlight 9-1</a:t>
            </a:r>
            <a:r>
              <a:rPr lang="en-US" sz="2200" b="1" i="1" dirty="0">
                <a:solidFill>
                  <a:srgbClr val="1F3864"/>
                </a:solidFill>
                <a:effectLst/>
                <a:latin typeface="Calibri" panose="020F0502020204030204" pitchFamily="34" charset="0"/>
                <a:cs typeface="Calibri" panose="020F0502020204030204" pitchFamily="34" charset="0"/>
              </a:rPr>
              <a:t>: </a:t>
            </a:r>
            <a:r>
              <a:rPr lang="en-US" sz="2200" i="1" dirty="0">
                <a:solidFill>
                  <a:srgbClr val="1F3864"/>
                </a:solidFill>
                <a:effectLst/>
                <a:latin typeface="Calibri" panose="020F0502020204030204" pitchFamily="34" charset="0"/>
                <a:cs typeface="Calibri" panose="020F0502020204030204" pitchFamily="34" charset="0"/>
              </a:rPr>
              <a:t>Persistent SHPT is the failure of serum PTH level to fall to a certain threshold postoperatively, and recurrent SHPT an initial decrease in serum PTH level followed by an increase at least 6 months postoperatively. Persistent and recurrent THPT are diagnosed with hypercalcemia in the setting of elevated or inappropriately normal PTH level. </a:t>
            </a:r>
          </a:p>
          <a:p>
            <a:pPr algn="just"/>
            <a:endParaRPr lang="en-US" sz="2400" b="1" dirty="0">
              <a:solidFill>
                <a:srgbClr val="1F3864"/>
              </a:solidFill>
            </a:endParaRPr>
          </a:p>
        </p:txBody>
      </p:sp>
    </p:spTree>
    <p:extLst>
      <p:ext uri="{BB962C8B-B14F-4D97-AF65-F5344CB8AC3E}">
        <p14:creationId xmlns:p14="http://schemas.microsoft.com/office/powerpoint/2010/main" val="596287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80DD7-D7F8-4B21-B66B-6AC66D982BE7}"/>
              </a:ext>
            </a:extLst>
          </p:cNvPr>
          <p:cNvSpPr>
            <a:spLocks noGrp="1"/>
          </p:cNvSpPr>
          <p:nvPr>
            <p:ph type="title"/>
          </p:nvPr>
        </p:nvSpPr>
        <p:spPr/>
        <p:txBody>
          <a:bodyPr/>
          <a:lstStyle/>
          <a:p>
            <a:r>
              <a:rPr lang="en-US" dirty="0">
                <a:latin typeface="+mj-lt"/>
              </a:rPr>
              <a:t>Why Create a New Set of Guidelines?</a:t>
            </a:r>
          </a:p>
        </p:txBody>
      </p:sp>
      <p:sp>
        <p:nvSpPr>
          <p:cNvPr id="3" name="Content Placeholder 2">
            <a:extLst>
              <a:ext uri="{FF2B5EF4-FFF2-40B4-BE49-F238E27FC236}">
                <a16:creationId xmlns:a16="http://schemas.microsoft.com/office/drawing/2014/main" id="{AA8AC7D7-C6C6-498F-B114-FB11F4058112}"/>
              </a:ext>
            </a:extLst>
          </p:cNvPr>
          <p:cNvSpPr>
            <a:spLocks noGrp="1"/>
          </p:cNvSpPr>
          <p:nvPr>
            <p:ph idx="1"/>
          </p:nvPr>
        </p:nvSpPr>
        <p:spPr/>
        <p:txBody>
          <a:bodyPr/>
          <a:lstStyle/>
          <a:p>
            <a:r>
              <a:rPr lang="en-US" dirty="0"/>
              <a:t>There are no current guidelines that address surgical management of secondary and tertiary hyperparathyroidism.</a:t>
            </a:r>
          </a:p>
          <a:p>
            <a:r>
              <a:rPr lang="en-US" dirty="0"/>
              <a:t>Management of renal hyperparathyroidism is nuanced and requires a multidisciplinary approach.</a:t>
            </a:r>
          </a:p>
          <a:p>
            <a:r>
              <a:rPr lang="en-US" dirty="0"/>
              <a:t>These guidelines offer a standardized approach to diagnosis, treatment, and surveillance of renal hyperparathyroidism.</a:t>
            </a:r>
          </a:p>
          <a:p>
            <a:r>
              <a:rPr lang="en-US" dirty="0"/>
              <a:t>There has been disagreement regarding the best management and surgical approach to treat renal hyperparathyroidism.</a:t>
            </a:r>
          </a:p>
        </p:txBody>
      </p:sp>
    </p:spTree>
    <p:extLst>
      <p:ext uri="{BB962C8B-B14F-4D97-AF65-F5344CB8AC3E}">
        <p14:creationId xmlns:p14="http://schemas.microsoft.com/office/powerpoint/2010/main" val="17487187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5D4E7-3559-0329-A34C-80AEB929750D}"/>
              </a:ext>
            </a:extLst>
          </p:cNvPr>
          <p:cNvSpPr>
            <a:spLocks noGrp="1"/>
          </p:cNvSpPr>
          <p:nvPr>
            <p:ph type="title"/>
          </p:nvPr>
        </p:nvSpPr>
        <p:spPr>
          <a:xfrm>
            <a:off x="143256" y="383414"/>
            <a:ext cx="10515600" cy="946840"/>
          </a:xfrm>
        </p:spPr>
        <p:txBody>
          <a:bodyPr>
            <a:normAutofit fontScale="90000"/>
          </a:bodyPr>
          <a:lstStyle/>
          <a:p>
            <a:r>
              <a:rPr lang="en-US" dirty="0">
                <a:solidFill>
                  <a:srgbClr val="1F3864"/>
                </a:solidFill>
                <a:effectLst/>
                <a:latin typeface="+mn-lt"/>
                <a:cs typeface="Calibri" panose="020F0502020204030204" pitchFamily="34" charset="0"/>
              </a:rPr>
              <a:t>Causes of Persistent and Recurrent Disease </a:t>
            </a:r>
            <a:endParaRPr lang="en-US" dirty="0">
              <a:solidFill>
                <a:srgbClr val="1F3864"/>
              </a:solidFill>
              <a:latin typeface="+mn-lt"/>
              <a:cs typeface="Calibri" panose="020F0502020204030204" pitchFamily="34" charset="0"/>
            </a:endParaRPr>
          </a:p>
        </p:txBody>
      </p:sp>
      <p:sp>
        <p:nvSpPr>
          <p:cNvPr id="3" name="Text Placeholder 2">
            <a:extLst>
              <a:ext uri="{FF2B5EF4-FFF2-40B4-BE49-F238E27FC236}">
                <a16:creationId xmlns:a16="http://schemas.microsoft.com/office/drawing/2014/main" id="{85F21600-1F6C-1948-AC7D-BDD4A3C0FF78}"/>
              </a:ext>
            </a:extLst>
          </p:cNvPr>
          <p:cNvSpPr>
            <a:spLocks noGrp="1"/>
          </p:cNvSpPr>
          <p:nvPr>
            <p:ph type="body" idx="1"/>
          </p:nvPr>
        </p:nvSpPr>
        <p:spPr>
          <a:xfrm>
            <a:off x="548640" y="1152940"/>
            <a:ext cx="10805160" cy="5024024"/>
          </a:xfrm>
        </p:spPr>
        <p:txBody>
          <a:bodyPr/>
          <a:lstStyle/>
          <a:p>
            <a:r>
              <a:rPr lang="en-US" sz="2200" b="1" i="1" dirty="0">
                <a:effectLst/>
                <a:latin typeface="Calibri" panose="020F0502020204030204" pitchFamily="34" charset="0"/>
                <a:cs typeface="Calibri" panose="020F0502020204030204" pitchFamily="34" charset="0"/>
              </a:rPr>
              <a:t>Persistent Disease</a:t>
            </a:r>
          </a:p>
          <a:p>
            <a:pPr lvl="1"/>
            <a:r>
              <a:rPr lang="en-US" sz="2200" dirty="0">
                <a:latin typeface="Calibri" panose="020F0502020204030204" pitchFamily="34" charset="0"/>
                <a:cs typeface="Calibri" panose="020F0502020204030204" pitchFamily="34" charset="0"/>
              </a:rPr>
              <a:t>A</a:t>
            </a:r>
            <a:r>
              <a:rPr lang="en-US" sz="2200" dirty="0">
                <a:effectLst/>
                <a:latin typeface="Calibri" panose="020F0502020204030204" pitchFamily="34" charset="0"/>
                <a:cs typeface="Calibri" panose="020F0502020204030204" pitchFamily="34" charset="0"/>
              </a:rPr>
              <a:t>lmost never due to the parathyroid autograft or too large of a remnant </a:t>
            </a:r>
          </a:p>
          <a:p>
            <a:pPr lvl="1"/>
            <a:r>
              <a:rPr lang="en-US" sz="2200" dirty="0">
                <a:effectLst/>
                <a:latin typeface="Calibri" panose="020F0502020204030204" pitchFamily="34" charset="0"/>
                <a:cs typeface="Calibri" panose="020F0502020204030204" pitchFamily="34" charset="0"/>
              </a:rPr>
              <a:t>Supernumerary glands may also cause persistent disease</a:t>
            </a:r>
          </a:p>
          <a:p>
            <a:pPr marL="457200" lvl="1">
              <a:spcBef>
                <a:spcPts val="1000"/>
              </a:spcBef>
            </a:pPr>
            <a:r>
              <a:rPr lang="en-US" sz="2200" b="1" i="1" dirty="0">
                <a:latin typeface="Calibri" panose="020F0502020204030204" pitchFamily="34" charset="0"/>
                <a:cs typeface="Calibri" panose="020F0502020204030204" pitchFamily="34" charset="0"/>
              </a:rPr>
              <a:t>Recurrent Disease  </a:t>
            </a:r>
            <a:r>
              <a:rPr lang="en-US" sz="2200" dirty="0">
                <a:latin typeface="Calibri" panose="020F0502020204030204" pitchFamily="34" charset="0"/>
                <a:cs typeface="Calibri" panose="020F0502020204030204" pitchFamily="34" charset="0"/>
              </a:rPr>
              <a:t>- Subtotal PTX</a:t>
            </a:r>
          </a:p>
          <a:p>
            <a:pPr lvl="1"/>
            <a:r>
              <a:rPr lang="en-US" sz="2200" dirty="0">
                <a:latin typeface="Calibri" panose="020F0502020204030204" pitchFamily="34" charset="0"/>
                <a:cs typeface="Calibri" panose="020F0502020204030204" pitchFamily="34" charset="0"/>
              </a:rPr>
              <a:t>R</a:t>
            </a:r>
            <a:r>
              <a:rPr lang="en-US" sz="2200" dirty="0">
                <a:effectLst/>
                <a:latin typeface="Calibri" panose="020F0502020204030204" pitchFamily="34" charset="0"/>
                <a:cs typeface="Calibri" panose="020F0502020204030204" pitchFamily="34" charset="0"/>
              </a:rPr>
              <a:t>egrowth of the remnant gland</a:t>
            </a:r>
          </a:p>
          <a:p>
            <a:pPr lvl="1"/>
            <a:r>
              <a:rPr lang="en-US" sz="2200" dirty="0">
                <a:effectLst/>
                <a:latin typeface="Calibri" panose="020F0502020204030204" pitchFamily="34" charset="0"/>
                <a:cs typeface="Calibri" panose="020F0502020204030204" pitchFamily="34" charset="0"/>
              </a:rPr>
              <a:t>Stimulation or growth of a parathyroid rest</a:t>
            </a:r>
          </a:p>
          <a:p>
            <a:pPr lvl="1"/>
            <a:r>
              <a:rPr lang="en-US" sz="2200" dirty="0" err="1">
                <a:latin typeface="Calibri" panose="020F0502020204030204" pitchFamily="34" charset="0"/>
                <a:cs typeface="Calibri" panose="020F0502020204030204" pitchFamily="34" charset="0"/>
              </a:rPr>
              <a:t>P</a:t>
            </a:r>
            <a:r>
              <a:rPr lang="en-US" sz="2200" dirty="0" err="1">
                <a:effectLst/>
                <a:latin typeface="Calibri" panose="020F0502020204030204" pitchFamily="34" charset="0"/>
                <a:cs typeface="Calibri" panose="020F0502020204030204" pitchFamily="34" charset="0"/>
              </a:rPr>
              <a:t>arathyromatosis</a:t>
            </a:r>
            <a:endParaRPr lang="en-US" sz="2200" dirty="0">
              <a:latin typeface="Calibri" panose="020F0502020204030204" pitchFamily="34" charset="0"/>
              <a:cs typeface="Calibri" panose="020F0502020204030204" pitchFamily="34" charset="0"/>
            </a:endParaRPr>
          </a:p>
          <a:p>
            <a:r>
              <a:rPr lang="en-US" sz="2200" b="1" i="1" dirty="0">
                <a:latin typeface="Calibri" panose="020F0502020204030204" pitchFamily="34" charset="0"/>
                <a:cs typeface="Calibri" panose="020F0502020204030204" pitchFamily="34" charset="0"/>
              </a:rPr>
              <a:t>Recurrent Disease  </a:t>
            </a:r>
            <a:r>
              <a:rPr lang="en-US" sz="2200" dirty="0">
                <a:latin typeface="Calibri" panose="020F0502020204030204" pitchFamily="34" charset="0"/>
                <a:cs typeface="Calibri" panose="020F0502020204030204" pitchFamily="34" charset="0"/>
              </a:rPr>
              <a:t>- Total PTX</a:t>
            </a:r>
          </a:p>
          <a:p>
            <a:pPr lvl="1"/>
            <a:r>
              <a:rPr lang="en-US" sz="2200" dirty="0">
                <a:latin typeface="Calibri" panose="020F0502020204030204" pitchFamily="34" charset="0"/>
                <a:cs typeface="Calibri" panose="020F0502020204030204" pitchFamily="34" charset="0"/>
              </a:rPr>
              <a:t>S</a:t>
            </a:r>
            <a:r>
              <a:rPr lang="en-US" sz="2200" dirty="0">
                <a:effectLst/>
                <a:latin typeface="Calibri" panose="020F0502020204030204" pitchFamily="34" charset="0"/>
                <a:cs typeface="Calibri" panose="020F0502020204030204" pitchFamily="34" charset="0"/>
              </a:rPr>
              <a:t>timulation of growth of a parathyroid rest</a:t>
            </a:r>
          </a:p>
          <a:p>
            <a:pPr lvl="1"/>
            <a:r>
              <a:rPr lang="en-US" sz="2200" dirty="0" err="1">
                <a:latin typeface="Calibri" panose="020F0502020204030204" pitchFamily="34" charset="0"/>
                <a:cs typeface="Calibri" panose="020F0502020204030204" pitchFamily="34" charset="0"/>
              </a:rPr>
              <a:t>P</a:t>
            </a:r>
            <a:r>
              <a:rPr lang="en-US" sz="2200" dirty="0" err="1">
                <a:effectLst/>
                <a:latin typeface="Calibri" panose="020F0502020204030204" pitchFamily="34" charset="0"/>
                <a:cs typeface="Calibri" panose="020F0502020204030204" pitchFamily="34" charset="0"/>
              </a:rPr>
              <a:t>arathyromatosis</a:t>
            </a:r>
            <a:endParaRPr lang="en-US" sz="2200" dirty="0">
              <a:latin typeface="Calibri" panose="020F0502020204030204" pitchFamily="34" charset="0"/>
              <a:cs typeface="Calibri" panose="020F0502020204030204" pitchFamily="34" charset="0"/>
            </a:endParaRPr>
          </a:p>
          <a:p>
            <a:pPr lvl="1"/>
            <a:r>
              <a:rPr lang="en-US" sz="2200" dirty="0">
                <a:effectLst/>
                <a:latin typeface="Calibri" panose="020F0502020204030204" pitchFamily="34" charset="0"/>
                <a:cs typeface="Calibri" panose="020F0502020204030204" pitchFamily="34" charset="0"/>
              </a:rPr>
              <a:t>Stimulation of the autotransplant </a:t>
            </a:r>
            <a:endParaRPr lang="en-US" sz="2200"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a:p>
            <a:endParaRPr lang="en-US" dirty="0"/>
          </a:p>
          <a:p>
            <a:endParaRPr lang="en-US" dirty="0"/>
          </a:p>
        </p:txBody>
      </p:sp>
      <p:sp>
        <p:nvSpPr>
          <p:cNvPr id="5" name="TextBox 4">
            <a:extLst>
              <a:ext uri="{FF2B5EF4-FFF2-40B4-BE49-F238E27FC236}">
                <a16:creationId xmlns:a16="http://schemas.microsoft.com/office/drawing/2014/main" id="{3E091587-62A8-D7AE-5A82-A8075B2D744E}"/>
              </a:ext>
            </a:extLst>
          </p:cNvPr>
          <p:cNvSpPr txBox="1"/>
          <p:nvPr/>
        </p:nvSpPr>
        <p:spPr>
          <a:xfrm>
            <a:off x="488986" y="5643589"/>
            <a:ext cx="10924468" cy="830997"/>
          </a:xfrm>
          <a:prstGeom prst="rect">
            <a:avLst/>
          </a:prstGeom>
          <a:noFill/>
        </p:spPr>
        <p:txBody>
          <a:bodyPr wrap="square">
            <a:spAutoFit/>
          </a:bodyPr>
          <a:lstStyle/>
          <a:p>
            <a:pPr algn="ctr"/>
            <a:r>
              <a:rPr lang="en-US" sz="2400" b="1" i="1" u="sng" dirty="0">
                <a:solidFill>
                  <a:srgbClr val="1F3864"/>
                </a:solidFill>
                <a:effectLst/>
                <a:latin typeface="Calibri" panose="020F0502020204030204" pitchFamily="34" charset="0"/>
                <a:cs typeface="Calibri" panose="020F0502020204030204" pitchFamily="34" charset="0"/>
              </a:rPr>
              <a:t>Clinical Highlight 9-2</a:t>
            </a:r>
            <a:r>
              <a:rPr lang="en-US" sz="2400" b="1" i="1" dirty="0">
                <a:solidFill>
                  <a:srgbClr val="1F3864"/>
                </a:solidFill>
                <a:effectLst/>
                <a:latin typeface="Calibri" panose="020F0502020204030204" pitchFamily="34" charset="0"/>
                <a:cs typeface="Calibri" panose="020F0502020204030204" pitchFamily="34" charset="0"/>
              </a:rPr>
              <a:t>: </a:t>
            </a:r>
            <a:r>
              <a:rPr lang="en-US" sz="2400" i="1" dirty="0">
                <a:solidFill>
                  <a:srgbClr val="1F3864"/>
                </a:solidFill>
                <a:effectLst/>
                <a:latin typeface="Calibri" panose="020F0502020204030204" pitchFamily="34" charset="0"/>
                <a:cs typeface="Calibri" panose="020F0502020204030204" pitchFamily="34" charset="0"/>
              </a:rPr>
              <a:t>Persistent HPT is due to the presence of unresected parathyroid glands, while recurrent HPT is due to growth of remnant glands or parathyroid cells</a:t>
            </a:r>
            <a:r>
              <a:rPr lang="en-US" sz="2400" dirty="0">
                <a:solidFill>
                  <a:srgbClr val="1F3864"/>
                </a:solidFill>
                <a:effectLst/>
                <a:latin typeface="Calibri" panose="020F0502020204030204" pitchFamily="34" charset="0"/>
                <a:cs typeface="Calibri" panose="020F0502020204030204" pitchFamily="34" charset="0"/>
              </a:rPr>
              <a:t>. </a:t>
            </a:r>
            <a:endParaRPr lang="en-US" sz="2400" dirty="0">
              <a:solidFill>
                <a:srgbClr val="1F3864"/>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282035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5D4E7-3559-0329-A34C-80AEB929750D}"/>
              </a:ext>
            </a:extLst>
          </p:cNvPr>
          <p:cNvSpPr>
            <a:spLocks noGrp="1"/>
          </p:cNvSpPr>
          <p:nvPr>
            <p:ph type="title"/>
          </p:nvPr>
        </p:nvSpPr>
        <p:spPr>
          <a:xfrm>
            <a:off x="143255" y="383414"/>
            <a:ext cx="10969393" cy="630977"/>
          </a:xfrm>
        </p:spPr>
        <p:txBody>
          <a:bodyPr>
            <a:noAutofit/>
          </a:bodyPr>
          <a:lstStyle/>
          <a:p>
            <a:r>
              <a:rPr lang="en-US" sz="4000" dirty="0">
                <a:solidFill>
                  <a:srgbClr val="1F3864"/>
                </a:solidFill>
                <a:effectLst/>
                <a:latin typeface="+mn-lt"/>
                <a:cs typeface="Calibri" panose="020F0502020204030204" pitchFamily="34" charset="0"/>
              </a:rPr>
              <a:t>Criteria and Decision-Making for Reoperation </a:t>
            </a:r>
            <a:endParaRPr lang="en-US" sz="4000" dirty="0">
              <a:solidFill>
                <a:srgbClr val="1F3864"/>
              </a:solidFill>
              <a:latin typeface="+mn-lt"/>
              <a:cs typeface="Calibri" panose="020F0502020204030204" pitchFamily="34" charset="0"/>
            </a:endParaRPr>
          </a:p>
        </p:txBody>
      </p:sp>
      <p:sp>
        <p:nvSpPr>
          <p:cNvPr id="3" name="Text Placeholder 2">
            <a:extLst>
              <a:ext uri="{FF2B5EF4-FFF2-40B4-BE49-F238E27FC236}">
                <a16:creationId xmlns:a16="http://schemas.microsoft.com/office/drawing/2014/main" id="{85F21600-1F6C-1948-AC7D-BDD4A3C0FF78}"/>
              </a:ext>
            </a:extLst>
          </p:cNvPr>
          <p:cNvSpPr>
            <a:spLocks noGrp="1"/>
          </p:cNvSpPr>
          <p:nvPr>
            <p:ph type="body" idx="1"/>
          </p:nvPr>
        </p:nvSpPr>
        <p:spPr>
          <a:xfrm>
            <a:off x="143256" y="1097280"/>
            <a:ext cx="11762232" cy="4843732"/>
          </a:xfrm>
        </p:spPr>
        <p:txBody>
          <a:bodyPr>
            <a:noAutofit/>
          </a:bodyPr>
          <a:lstStyle/>
          <a:p>
            <a:r>
              <a:rPr lang="en-US" sz="2400" dirty="0">
                <a:latin typeface="Calibri" panose="020F0502020204030204" pitchFamily="34" charset="0"/>
                <a:cs typeface="Calibri" panose="020F0502020204030204" pitchFamily="34" charset="0"/>
              </a:rPr>
              <a:t>C</a:t>
            </a:r>
            <a:r>
              <a:rPr lang="en-US" sz="2400" dirty="0">
                <a:effectLst/>
                <a:latin typeface="Calibri" panose="020F0502020204030204" pitchFamily="34" charset="0"/>
                <a:cs typeface="Calibri" panose="020F0502020204030204" pitchFamily="34" charset="0"/>
              </a:rPr>
              <a:t>ombination of PTH, calcium, and phosphate levels</a:t>
            </a:r>
            <a:endParaRPr lang="en-US" sz="2400" dirty="0">
              <a:latin typeface="Calibri" panose="020F0502020204030204" pitchFamily="34" charset="0"/>
              <a:cs typeface="Calibri" panose="020F0502020204030204" pitchFamily="34" charset="0"/>
            </a:endParaRPr>
          </a:p>
          <a:p>
            <a:r>
              <a:rPr lang="en-US" sz="2400" dirty="0">
                <a:effectLst/>
                <a:latin typeface="Calibri" panose="020F0502020204030204" pitchFamily="34" charset="0"/>
                <a:cs typeface="Calibri" panose="020F0502020204030204" pitchFamily="34" charset="0"/>
              </a:rPr>
              <a:t>PTH levels &gt; 500 </a:t>
            </a:r>
            <a:r>
              <a:rPr lang="en-US" sz="2400" dirty="0" err="1">
                <a:effectLst/>
                <a:latin typeface="Calibri" panose="020F0502020204030204" pitchFamily="34" charset="0"/>
                <a:cs typeface="Calibri" panose="020F0502020204030204" pitchFamily="34" charset="0"/>
              </a:rPr>
              <a:t>pg</a:t>
            </a:r>
            <a:r>
              <a:rPr lang="en-US" sz="2400" dirty="0">
                <a:effectLst/>
                <a:latin typeface="Calibri" panose="020F0502020204030204" pitchFamily="34" charset="0"/>
                <a:cs typeface="Calibri" panose="020F0502020204030204" pitchFamily="34" charset="0"/>
              </a:rPr>
              <a:t>/mL and &gt; 800 </a:t>
            </a:r>
            <a:r>
              <a:rPr lang="en-US" sz="2400" dirty="0" err="1">
                <a:effectLst/>
                <a:latin typeface="Calibri" panose="020F0502020204030204" pitchFamily="34" charset="0"/>
                <a:cs typeface="Calibri" panose="020F0502020204030204" pitchFamily="34" charset="0"/>
              </a:rPr>
              <a:t>pg</a:t>
            </a:r>
            <a:r>
              <a:rPr lang="en-US" sz="2400" dirty="0">
                <a:effectLst/>
                <a:latin typeface="Calibri" panose="020F0502020204030204" pitchFamily="34" charset="0"/>
                <a:cs typeface="Calibri" panose="020F0502020204030204" pitchFamily="34" charset="0"/>
              </a:rPr>
              <a:t>/mL as cutoffs</a:t>
            </a:r>
          </a:p>
          <a:p>
            <a:r>
              <a:rPr lang="en-US" sz="2400" dirty="0">
                <a:latin typeface="Calibri" panose="020F0502020204030204" pitchFamily="34" charset="0"/>
                <a:cs typeface="Calibri" panose="020F0502020204030204" pitchFamily="34" charset="0"/>
              </a:rPr>
              <a:t>P</a:t>
            </a:r>
            <a:r>
              <a:rPr lang="en-US" sz="2400" dirty="0">
                <a:effectLst/>
                <a:latin typeface="Calibri" panose="020F0502020204030204" pitchFamily="34" charset="0"/>
                <a:cs typeface="Calibri" panose="020F0502020204030204" pitchFamily="34" charset="0"/>
              </a:rPr>
              <a:t>resence of 3 PTH levels above the upper limit of normal in conjunction with 3 elevated calcium levels </a:t>
            </a:r>
          </a:p>
          <a:p>
            <a:r>
              <a:rPr lang="en-US" sz="2400" dirty="0">
                <a:effectLst/>
                <a:latin typeface="Calibri" panose="020F0502020204030204" pitchFamily="34" charset="0"/>
                <a:cs typeface="Calibri" panose="020F0502020204030204" pitchFamily="34" charset="0"/>
              </a:rPr>
              <a:t>Osteitis fibrosis cystica or other high bone turnover refractory to medical management </a:t>
            </a:r>
            <a:endParaRPr lang="en-US" sz="2400" dirty="0">
              <a:latin typeface="Calibri" panose="020F0502020204030204" pitchFamily="34" charset="0"/>
              <a:cs typeface="Calibri" panose="020F0502020204030204" pitchFamily="34" charset="0"/>
            </a:endParaRPr>
          </a:p>
          <a:p>
            <a:r>
              <a:rPr lang="en-US" sz="2400" dirty="0">
                <a:latin typeface="Calibri" panose="020F0502020204030204" pitchFamily="34" charset="0"/>
                <a:cs typeface="Calibri" panose="020F0502020204030204" pitchFamily="34" charset="0"/>
              </a:rPr>
              <a:t>P</a:t>
            </a:r>
            <a:r>
              <a:rPr lang="en-US" sz="2400" dirty="0">
                <a:effectLst/>
                <a:latin typeface="Calibri" panose="020F0502020204030204" pitchFamily="34" charset="0"/>
                <a:cs typeface="Calibri" panose="020F0502020204030204" pitchFamily="34" charset="0"/>
              </a:rPr>
              <a:t>resence of bone pain, skeletal deformities, anemia, or pruritis </a:t>
            </a:r>
            <a:endParaRPr lang="en-US" sz="2400" dirty="0">
              <a:latin typeface="Calibri" panose="020F0502020204030204" pitchFamily="34" charset="0"/>
              <a:cs typeface="Calibri" panose="020F0502020204030204" pitchFamily="34" charset="0"/>
            </a:endParaRPr>
          </a:p>
          <a:p>
            <a:r>
              <a:rPr lang="en-US" sz="2400" dirty="0">
                <a:latin typeface="Calibri" panose="020F0502020204030204" pitchFamily="34" charset="0"/>
                <a:cs typeface="Calibri" panose="020F0502020204030204" pitchFamily="34" charset="0"/>
              </a:rPr>
              <a:t>P</a:t>
            </a:r>
            <a:r>
              <a:rPr lang="en-US" sz="2400" dirty="0">
                <a:effectLst/>
                <a:latin typeface="Calibri" panose="020F0502020204030204" pitchFamily="34" charset="0"/>
                <a:cs typeface="Calibri" panose="020F0502020204030204" pitchFamily="34" charset="0"/>
              </a:rPr>
              <a:t>resence of parathyroid glands seen on 2 or more imaging modalities and gland hyperplasia with a diameter of &gt;0.5 cm and increased blood flow on ultrasound have both been reported </a:t>
            </a:r>
          </a:p>
          <a:p>
            <a:r>
              <a:rPr lang="en-US" sz="2400" u="sng" dirty="0">
                <a:effectLst/>
                <a:latin typeface="Calibri" panose="020F0502020204030204" pitchFamily="34" charset="0"/>
                <a:cs typeface="Calibri" panose="020F0502020204030204" pitchFamily="34" charset="0"/>
              </a:rPr>
              <a:t>All patients considered for reoperation should have disease that is refractory to medical therapy</a:t>
            </a:r>
            <a:endParaRPr lang="en-US" sz="2400" u="sng" dirty="0">
              <a:latin typeface="Calibri" panose="020F0502020204030204" pitchFamily="34" charset="0"/>
              <a:cs typeface="Calibri" panose="020F0502020204030204" pitchFamily="34" charset="0"/>
            </a:endParaRPr>
          </a:p>
          <a:p>
            <a:endParaRPr lang="en-US" sz="2400" b="1"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3E091587-62A8-D7AE-5A82-A8075B2D744E}"/>
              </a:ext>
            </a:extLst>
          </p:cNvPr>
          <p:cNvSpPr txBox="1"/>
          <p:nvPr/>
        </p:nvSpPr>
        <p:spPr>
          <a:xfrm>
            <a:off x="143256" y="5991061"/>
            <a:ext cx="12048744" cy="830997"/>
          </a:xfrm>
          <a:prstGeom prst="rect">
            <a:avLst/>
          </a:prstGeom>
          <a:noFill/>
        </p:spPr>
        <p:txBody>
          <a:bodyPr wrap="square">
            <a:spAutoFit/>
          </a:bodyPr>
          <a:lstStyle/>
          <a:p>
            <a:pPr algn="ctr"/>
            <a:r>
              <a:rPr lang="en-US" sz="2400" b="1" dirty="0">
                <a:solidFill>
                  <a:srgbClr val="1F3864"/>
                </a:solidFill>
                <a:effectLst/>
                <a:latin typeface="Calibri" panose="020F0502020204030204" pitchFamily="34" charset="0"/>
                <a:cs typeface="Calibri" panose="020F0502020204030204" pitchFamily="34" charset="0"/>
              </a:rPr>
              <a:t>Recommendation 9-1: Reoperation should be considered for patients with medically refractory persistent or recurrent HPT (Strong recommendation, moderate-quality evidence) </a:t>
            </a:r>
            <a:endParaRPr lang="en-US" sz="2400" b="1" dirty="0">
              <a:solidFill>
                <a:srgbClr val="1F3864"/>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0120112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5D4E7-3559-0329-A34C-80AEB929750D}"/>
              </a:ext>
            </a:extLst>
          </p:cNvPr>
          <p:cNvSpPr>
            <a:spLocks noGrp="1"/>
          </p:cNvSpPr>
          <p:nvPr>
            <p:ph type="title"/>
          </p:nvPr>
        </p:nvSpPr>
        <p:spPr>
          <a:xfrm>
            <a:off x="143256" y="511430"/>
            <a:ext cx="10515600" cy="630977"/>
          </a:xfrm>
        </p:spPr>
        <p:txBody>
          <a:bodyPr>
            <a:noAutofit/>
          </a:bodyPr>
          <a:lstStyle/>
          <a:p>
            <a:r>
              <a:rPr lang="en-US" dirty="0">
                <a:effectLst/>
                <a:latin typeface="+mn-lt"/>
                <a:cs typeface="Calibri" panose="020F0502020204030204" pitchFamily="34" charset="0"/>
              </a:rPr>
              <a:t>Imaging and Preoperative Localization </a:t>
            </a:r>
            <a:endParaRPr lang="en-US" dirty="0">
              <a:latin typeface="+mn-lt"/>
              <a:cs typeface="Calibri" panose="020F0502020204030204" pitchFamily="34" charset="0"/>
            </a:endParaRPr>
          </a:p>
        </p:txBody>
      </p:sp>
      <p:sp>
        <p:nvSpPr>
          <p:cNvPr id="3" name="Text Placeholder 2">
            <a:extLst>
              <a:ext uri="{FF2B5EF4-FFF2-40B4-BE49-F238E27FC236}">
                <a16:creationId xmlns:a16="http://schemas.microsoft.com/office/drawing/2014/main" id="{85F21600-1F6C-1948-AC7D-BDD4A3C0FF78}"/>
              </a:ext>
            </a:extLst>
          </p:cNvPr>
          <p:cNvSpPr>
            <a:spLocks noGrp="1"/>
          </p:cNvSpPr>
          <p:nvPr>
            <p:ph type="body" idx="1"/>
          </p:nvPr>
        </p:nvSpPr>
        <p:spPr>
          <a:xfrm>
            <a:off x="143256" y="1298713"/>
            <a:ext cx="11905488" cy="3659037"/>
          </a:xfrm>
        </p:spPr>
        <p:txBody>
          <a:bodyPr>
            <a:noAutofit/>
          </a:bodyPr>
          <a:lstStyle/>
          <a:p>
            <a:r>
              <a:rPr lang="en-US" sz="2400" dirty="0">
                <a:latin typeface="Calibri" panose="020F0502020204030204" pitchFamily="34" charset="0"/>
                <a:cs typeface="Calibri" panose="020F0502020204030204" pitchFamily="34" charset="0"/>
              </a:rPr>
              <a:t>Preoperative localization is essential prior to reoperation. </a:t>
            </a:r>
          </a:p>
          <a:p>
            <a:r>
              <a:rPr lang="en-US" sz="2400" dirty="0">
                <a:effectLst/>
                <a:latin typeface="Calibri" panose="020F0502020204030204" pitchFamily="34" charset="0"/>
                <a:cs typeface="Calibri" panose="020F0502020204030204" pitchFamily="34" charset="0"/>
              </a:rPr>
              <a:t>There is no definitive algorithm for </a:t>
            </a:r>
            <a:r>
              <a:rPr lang="en-US" sz="2400" dirty="0">
                <a:latin typeface="Calibri" panose="020F0502020204030204" pitchFamily="34" charset="0"/>
                <a:cs typeface="Calibri" panose="020F0502020204030204" pitchFamily="34" charset="0"/>
              </a:rPr>
              <a:t>order or number of </a:t>
            </a:r>
            <a:r>
              <a:rPr lang="en-US" sz="2400" dirty="0">
                <a:effectLst/>
                <a:latin typeface="Calibri" panose="020F0502020204030204" pitchFamily="34" charset="0"/>
                <a:cs typeface="Calibri" panose="020F0502020204030204" pitchFamily="34" charset="0"/>
              </a:rPr>
              <a:t>selection of localization modalities.</a:t>
            </a:r>
          </a:p>
          <a:p>
            <a:r>
              <a:rPr lang="en-US" sz="2400" dirty="0">
                <a:effectLst/>
                <a:latin typeface="Calibri" panose="020F0502020204030204" pitchFamily="34" charset="0"/>
                <a:cs typeface="Calibri" panose="020F0502020204030204" pitchFamily="34" charset="0"/>
              </a:rPr>
              <a:t>The choice of study depends both on the type of initial operation and timing of disease (persistent or recurrent). </a:t>
            </a:r>
            <a:endParaRPr lang="en-US" sz="2400" dirty="0">
              <a:latin typeface="Calibri" panose="020F0502020204030204" pitchFamily="34" charset="0"/>
              <a:cs typeface="Calibri" panose="020F0502020204030204" pitchFamily="34" charset="0"/>
            </a:endParaRPr>
          </a:p>
          <a:p>
            <a:r>
              <a:rPr lang="en-US" sz="2400" dirty="0">
                <a:effectLst/>
                <a:latin typeface="Calibri" panose="020F0502020204030204" pitchFamily="34" charset="0"/>
                <a:cs typeface="Calibri" panose="020F0502020204030204" pitchFamily="34" charset="0"/>
              </a:rPr>
              <a:t>Selective vein sampling (SVS) has a higher sensitivity and accuracy for identifying the location of a missing parathyroid gland versus ultrasound </a:t>
            </a:r>
            <a:r>
              <a:rPr lang="en-US" sz="2400" dirty="0">
                <a:latin typeface="Calibri" panose="020F0502020204030204" pitchFamily="34" charset="0"/>
                <a:cs typeface="Calibri" panose="020F0502020204030204" pitchFamily="34" charset="0"/>
              </a:rPr>
              <a:t>or</a:t>
            </a:r>
            <a:r>
              <a:rPr lang="en-US" sz="2400" dirty="0">
                <a:effectLst/>
                <a:latin typeface="Calibri" panose="020F0502020204030204" pitchFamily="34" charset="0"/>
                <a:cs typeface="Calibri" panose="020F0502020204030204" pitchFamily="34" charset="0"/>
              </a:rPr>
              <a:t> </a:t>
            </a:r>
            <a:r>
              <a:rPr lang="en-US" sz="2400" dirty="0" err="1">
                <a:effectLst/>
                <a:latin typeface="Calibri" panose="020F0502020204030204" pitchFamily="34" charset="0"/>
                <a:cs typeface="Calibri" panose="020F0502020204030204" pitchFamily="34" charset="0"/>
              </a:rPr>
              <a:t>sestamibi</a:t>
            </a:r>
            <a:r>
              <a:rPr lang="en-US" sz="2400" dirty="0">
                <a:effectLst/>
                <a:latin typeface="Calibri" panose="020F0502020204030204" pitchFamily="34" charset="0"/>
                <a:cs typeface="Calibri" panose="020F0502020204030204" pitchFamily="34" charset="0"/>
              </a:rPr>
              <a:t>, but lower specificity. </a:t>
            </a:r>
          </a:p>
          <a:p>
            <a:pPr lvl="1"/>
            <a:r>
              <a:rPr lang="en-US" dirty="0">
                <a:effectLst/>
                <a:latin typeface="Calibri" panose="020F0502020204030204" pitchFamily="34" charset="0"/>
                <a:cs typeface="Calibri" panose="020F0502020204030204" pitchFamily="34" charset="0"/>
              </a:rPr>
              <a:t>SVS should not be the first choice for parathyroid localization but can be useful if noninvasive imaging studies are indeterminate or inconclusive </a:t>
            </a:r>
            <a:endParaRPr lang="en-US" dirty="0">
              <a:latin typeface="Calibri" panose="020F0502020204030204" pitchFamily="34" charset="0"/>
              <a:cs typeface="Calibri" panose="020F0502020204030204" pitchFamily="34" charset="0"/>
            </a:endParaRPr>
          </a:p>
          <a:p>
            <a:endParaRPr lang="en-US" sz="2400" b="1"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3E091587-62A8-D7AE-5A82-A8075B2D744E}"/>
              </a:ext>
            </a:extLst>
          </p:cNvPr>
          <p:cNvSpPr txBox="1"/>
          <p:nvPr/>
        </p:nvSpPr>
        <p:spPr>
          <a:xfrm>
            <a:off x="0" y="5114056"/>
            <a:ext cx="12048744" cy="1569660"/>
          </a:xfrm>
          <a:prstGeom prst="rect">
            <a:avLst/>
          </a:prstGeom>
          <a:noFill/>
        </p:spPr>
        <p:txBody>
          <a:bodyPr wrap="square">
            <a:spAutoFit/>
          </a:bodyPr>
          <a:lstStyle/>
          <a:p>
            <a:pPr algn="ctr"/>
            <a:r>
              <a:rPr lang="en-US" sz="2400" b="1" dirty="0">
                <a:solidFill>
                  <a:srgbClr val="1F3864"/>
                </a:solidFill>
                <a:effectLst/>
                <a:latin typeface="Calibri" panose="020F0502020204030204" pitchFamily="34" charset="0"/>
                <a:cs typeface="Calibri" panose="020F0502020204030204" pitchFamily="34" charset="0"/>
              </a:rPr>
              <a:t>Recommendation 9-2: Preoperative localization is crucial prior to undertaking reoperation for recurrent or persistent kidney-related HPT. The choice of localizing imaging or procedure depends on the type of initial operation and local expertise                                                   (Strong recommendation, low-quality evidence) </a:t>
            </a:r>
            <a:endParaRPr lang="en-US" sz="2400" b="1" dirty="0">
              <a:solidFill>
                <a:srgbClr val="1F3864"/>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2556858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5D4E7-3559-0329-A34C-80AEB929750D}"/>
              </a:ext>
            </a:extLst>
          </p:cNvPr>
          <p:cNvSpPr>
            <a:spLocks noGrp="1"/>
          </p:cNvSpPr>
          <p:nvPr>
            <p:ph type="title"/>
          </p:nvPr>
        </p:nvSpPr>
        <p:spPr>
          <a:xfrm>
            <a:off x="143256" y="511430"/>
            <a:ext cx="10515600" cy="630977"/>
          </a:xfrm>
        </p:spPr>
        <p:txBody>
          <a:bodyPr>
            <a:noAutofit/>
          </a:bodyPr>
          <a:lstStyle/>
          <a:p>
            <a:r>
              <a:rPr lang="en-US" dirty="0">
                <a:effectLst/>
                <a:latin typeface="+mn-lt"/>
                <a:cs typeface="Calibri" panose="020F0502020204030204" pitchFamily="34" charset="0"/>
              </a:rPr>
              <a:t>Reoperation Following Subtotal PTX </a:t>
            </a:r>
            <a:endParaRPr lang="en-US" dirty="0">
              <a:latin typeface="+mn-lt"/>
              <a:cs typeface="Calibri" panose="020F0502020204030204" pitchFamily="34" charset="0"/>
            </a:endParaRPr>
          </a:p>
        </p:txBody>
      </p:sp>
      <p:sp>
        <p:nvSpPr>
          <p:cNvPr id="3" name="Text Placeholder 2">
            <a:extLst>
              <a:ext uri="{FF2B5EF4-FFF2-40B4-BE49-F238E27FC236}">
                <a16:creationId xmlns:a16="http://schemas.microsoft.com/office/drawing/2014/main" id="{85F21600-1F6C-1948-AC7D-BDD4A3C0FF78}"/>
              </a:ext>
            </a:extLst>
          </p:cNvPr>
          <p:cNvSpPr>
            <a:spLocks noGrp="1"/>
          </p:cNvSpPr>
          <p:nvPr>
            <p:ph type="body" idx="1"/>
          </p:nvPr>
        </p:nvSpPr>
        <p:spPr>
          <a:xfrm>
            <a:off x="143256" y="1294277"/>
            <a:ext cx="11905488" cy="5239045"/>
          </a:xfrm>
        </p:spPr>
        <p:txBody>
          <a:bodyPr>
            <a:noAutofit/>
          </a:bodyPr>
          <a:lstStyle/>
          <a:p>
            <a:r>
              <a:rPr lang="en-US" sz="2600" dirty="0">
                <a:effectLst/>
                <a:latin typeface="Calibri" panose="020F0502020204030204" pitchFamily="34" charset="0"/>
                <a:cs typeface="Calibri" panose="020F0502020204030204" pitchFamily="34" charset="0"/>
              </a:rPr>
              <a:t>The neck can be approached through the same incision, or a lateral approach may be taken</a:t>
            </a:r>
          </a:p>
          <a:p>
            <a:pPr lvl="1"/>
            <a:r>
              <a:rPr lang="en-US" sz="2200" dirty="0">
                <a:latin typeface="Calibri" panose="020F0502020204030204" pitchFamily="34" charset="0"/>
                <a:cs typeface="Calibri" panose="020F0502020204030204" pitchFamily="34" charset="0"/>
              </a:rPr>
              <a:t>I</a:t>
            </a:r>
            <a:r>
              <a:rPr lang="en-US" sz="2200" dirty="0">
                <a:effectLst/>
                <a:latin typeface="Calibri" panose="020F0502020204030204" pitchFamily="34" charset="0"/>
                <a:cs typeface="Calibri" panose="020F0502020204030204" pitchFamily="34" charset="0"/>
              </a:rPr>
              <a:t>f a gland is identified in the mediastinum, sternotomy may be indicated </a:t>
            </a:r>
            <a:endParaRPr lang="en-US" sz="2200" dirty="0">
              <a:latin typeface="Calibri" panose="020F0502020204030204" pitchFamily="34" charset="0"/>
              <a:cs typeface="Calibri" panose="020F0502020204030204" pitchFamily="34" charset="0"/>
            </a:endParaRPr>
          </a:p>
          <a:p>
            <a:r>
              <a:rPr lang="en-US" sz="2600" dirty="0">
                <a:latin typeface="Calibri" panose="020F0502020204030204" pitchFamily="34" charset="0"/>
                <a:cs typeface="Calibri" panose="020F0502020204030204" pitchFamily="34" charset="0"/>
              </a:rPr>
              <a:t>B</a:t>
            </a:r>
            <a:r>
              <a:rPr lang="en-US" sz="2600" dirty="0">
                <a:effectLst/>
                <a:latin typeface="Calibri" panose="020F0502020204030204" pitchFamily="34" charset="0"/>
                <a:cs typeface="Calibri" panose="020F0502020204030204" pitchFamily="34" charset="0"/>
              </a:rPr>
              <a:t>ilateral exploration, if not previously performed, should be pursued to identify all remaining parathyroid tissue </a:t>
            </a:r>
            <a:endParaRPr lang="en-US" sz="2600" dirty="0">
              <a:latin typeface="Calibri" panose="020F0502020204030204" pitchFamily="34" charset="0"/>
              <a:cs typeface="Calibri" panose="020F0502020204030204" pitchFamily="34" charset="0"/>
            </a:endParaRPr>
          </a:p>
          <a:p>
            <a:r>
              <a:rPr lang="en-US" sz="2600" dirty="0">
                <a:effectLst/>
                <a:latin typeface="Calibri" panose="020F0502020204030204" pitchFamily="34" charset="0"/>
                <a:cs typeface="Calibri" panose="020F0502020204030204" pitchFamily="34" charset="0"/>
              </a:rPr>
              <a:t>The goal of re-operation is to remove as much parathyroid tissue as possible without rendering the patient hypoparathyroid </a:t>
            </a:r>
          </a:p>
          <a:p>
            <a:pPr marL="114300" indent="0">
              <a:buNone/>
            </a:pPr>
            <a:endParaRPr lang="en-US" sz="2400" dirty="0">
              <a:effectLst/>
              <a:latin typeface="Calibri" panose="020F0502020204030204" pitchFamily="34" charset="0"/>
              <a:cs typeface="Calibri" panose="020F0502020204030204" pitchFamily="34" charset="0"/>
            </a:endParaRPr>
          </a:p>
          <a:p>
            <a:pPr marL="114300" indent="0" algn="ctr">
              <a:buNone/>
            </a:pPr>
            <a:r>
              <a:rPr lang="en-US" b="1" dirty="0">
                <a:solidFill>
                  <a:srgbClr val="1F3864"/>
                </a:solidFill>
                <a:latin typeface="Calibri" panose="020F0502020204030204" pitchFamily="34" charset="0"/>
                <a:cs typeface="Calibri" panose="020F0502020204030204" pitchFamily="34" charset="0"/>
              </a:rPr>
              <a:t>Recommendation 9-3: Reoperation following subtotal PTX should identify all remaining parathyroid tissue, and either subtotal PTX or total PTX with autotransplantation should be performed                                                        (Weak recommendation, low- quality evidence</a:t>
            </a:r>
            <a:r>
              <a:rPr lang="en-US" sz="2400" b="1" dirty="0">
                <a:solidFill>
                  <a:srgbClr val="1F3864"/>
                </a:solidFill>
                <a:latin typeface="Calibri" panose="020F0502020204030204" pitchFamily="34" charset="0"/>
                <a:cs typeface="Calibri" panose="020F0502020204030204" pitchFamily="34" charset="0"/>
              </a:rPr>
              <a:t>) </a:t>
            </a:r>
          </a:p>
          <a:p>
            <a:pPr marL="114300" indent="0">
              <a:buNone/>
            </a:pPr>
            <a:endParaRPr lang="en-US" sz="2400" u="sng" dirty="0">
              <a:latin typeface="Calibri" panose="020F0502020204030204" pitchFamily="34" charset="0"/>
              <a:cs typeface="Calibri" panose="020F0502020204030204" pitchFamily="34" charset="0"/>
            </a:endParaRPr>
          </a:p>
          <a:p>
            <a:pPr marL="114300" indent="0">
              <a:buNone/>
            </a:pPr>
            <a:endParaRPr lang="en-US" sz="2400" b="1"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1503119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581DE-7E6F-5FC4-5EDC-DA8E1A420E42}"/>
              </a:ext>
            </a:extLst>
          </p:cNvPr>
          <p:cNvSpPr>
            <a:spLocks noGrp="1"/>
          </p:cNvSpPr>
          <p:nvPr>
            <p:ph type="title"/>
          </p:nvPr>
        </p:nvSpPr>
        <p:spPr>
          <a:xfrm>
            <a:off x="164592" y="610014"/>
            <a:ext cx="12027408" cy="1200329"/>
          </a:xfrm>
        </p:spPr>
        <p:txBody>
          <a:bodyPr>
            <a:noAutofit/>
          </a:bodyPr>
          <a:lstStyle/>
          <a:p>
            <a:r>
              <a:rPr lang="en-US" sz="3600" dirty="0">
                <a:cs typeface="Calibri" panose="020F0502020204030204" pitchFamily="34" charset="0"/>
              </a:rPr>
              <a:t>Reoperation Following Total PTX and Autotransplantation</a:t>
            </a:r>
            <a:br>
              <a:rPr lang="en-US" dirty="0">
                <a:latin typeface="Calibri" panose="020F0502020204030204" pitchFamily="34" charset="0"/>
                <a:cs typeface="Calibri" panose="020F0502020204030204" pitchFamily="34" charset="0"/>
              </a:rPr>
            </a:br>
            <a:endParaRPr lang="en-US" dirty="0">
              <a:latin typeface="Calibri" panose="020F0502020204030204" pitchFamily="34" charset="0"/>
              <a:cs typeface="Calibri" panose="020F0502020204030204" pitchFamily="34" charset="0"/>
            </a:endParaRPr>
          </a:p>
        </p:txBody>
      </p:sp>
      <p:sp>
        <p:nvSpPr>
          <p:cNvPr id="3" name="Text Placeholder 2">
            <a:extLst>
              <a:ext uri="{FF2B5EF4-FFF2-40B4-BE49-F238E27FC236}">
                <a16:creationId xmlns:a16="http://schemas.microsoft.com/office/drawing/2014/main" id="{D6E33BAA-B83D-DC51-3C87-18E9751043DC}"/>
              </a:ext>
            </a:extLst>
          </p:cNvPr>
          <p:cNvSpPr>
            <a:spLocks noGrp="1"/>
          </p:cNvSpPr>
          <p:nvPr>
            <p:ph type="body" idx="1"/>
          </p:nvPr>
        </p:nvSpPr>
        <p:spPr>
          <a:xfrm>
            <a:off x="0" y="1253331"/>
            <a:ext cx="12192000" cy="4351338"/>
          </a:xfrm>
        </p:spPr>
        <p:txBody>
          <a:bodyPr>
            <a:normAutofit/>
          </a:bodyPr>
          <a:lstStyle/>
          <a:p>
            <a:r>
              <a:rPr lang="en-US" dirty="0">
                <a:effectLst/>
                <a:latin typeface="Calibri" panose="020F0502020204030204" pitchFamily="34" charset="0"/>
                <a:cs typeface="Calibri" panose="020F0502020204030204" pitchFamily="34" charset="0"/>
              </a:rPr>
              <a:t>Because of the difficulty in completely resecting autografted parathyroid tissue, multiple debulking procedures may be required in up to 50% of patients </a:t>
            </a:r>
          </a:p>
          <a:p>
            <a:pPr lvl="1"/>
            <a:r>
              <a:rPr lang="en-US" sz="2300" dirty="0">
                <a:effectLst/>
                <a:latin typeface="Calibri" panose="020F0502020204030204" pitchFamily="34" charset="0"/>
                <a:cs typeface="Calibri" panose="020F0502020204030204" pitchFamily="34" charset="0"/>
              </a:rPr>
              <a:t>Frozen section can be utilized to confirm the presence of parathyroid tissue</a:t>
            </a:r>
          </a:p>
          <a:p>
            <a:pPr lvl="1"/>
            <a:r>
              <a:rPr lang="en-US" sz="2300" dirty="0">
                <a:latin typeface="Calibri" panose="020F0502020204030204" pitchFamily="34" charset="0"/>
                <a:cs typeface="Calibri" panose="020F0502020204030204" pitchFamily="34" charset="0"/>
              </a:rPr>
              <a:t>Some parathyroid tissue </a:t>
            </a:r>
            <a:r>
              <a:rPr lang="en-US" sz="2300" dirty="0">
                <a:effectLst/>
                <a:latin typeface="Calibri" panose="020F0502020204030204" pitchFamily="34" charset="0"/>
                <a:cs typeface="Calibri" panose="020F0502020204030204" pitchFamily="34" charset="0"/>
              </a:rPr>
              <a:t>should be cryopreserved if possible fo</a:t>
            </a:r>
            <a:r>
              <a:rPr lang="en-US" sz="2300" dirty="0">
                <a:latin typeface="Calibri" panose="020F0502020204030204" pitchFamily="34" charset="0"/>
                <a:cs typeface="Calibri" panose="020F0502020204030204" pitchFamily="34" charset="0"/>
              </a:rPr>
              <a:t>r future use in case the patient is rendered permanently hypoparathyroid</a:t>
            </a:r>
            <a:endParaRPr lang="en-US" sz="2300" dirty="0">
              <a:effectLst/>
              <a:latin typeface="Calibri" panose="020F0502020204030204" pitchFamily="34" charset="0"/>
              <a:cs typeface="Calibri" panose="020F0502020204030204" pitchFamily="34" charset="0"/>
            </a:endParaRPr>
          </a:p>
          <a:p>
            <a:pPr lvl="1"/>
            <a:r>
              <a:rPr lang="en-US" sz="2300" dirty="0">
                <a:effectLst/>
                <a:latin typeface="Calibri" panose="020F0502020204030204" pitchFamily="34" charset="0"/>
                <a:cs typeface="Calibri" panose="020F0502020204030204" pitchFamily="34" charset="0"/>
              </a:rPr>
              <a:t>En</a:t>
            </a:r>
            <a:r>
              <a:rPr lang="en-US" sz="2300" dirty="0">
                <a:latin typeface="Calibri" panose="020F0502020204030204" pitchFamily="34" charset="0"/>
                <a:cs typeface="Calibri" panose="020F0502020204030204" pitchFamily="34" charset="0"/>
              </a:rPr>
              <a:t>-</a:t>
            </a:r>
            <a:r>
              <a:rPr lang="en-US" sz="2300" dirty="0">
                <a:effectLst/>
                <a:latin typeface="Calibri" panose="020F0502020204030204" pitchFamily="34" charset="0"/>
                <a:cs typeface="Calibri" panose="020F0502020204030204" pitchFamily="34" charset="0"/>
              </a:rPr>
              <a:t>bloc resection of the surrounding fascia, muscle and soft tissue is required </a:t>
            </a:r>
          </a:p>
          <a:p>
            <a:pPr lvl="1"/>
            <a:r>
              <a:rPr lang="en-US" sz="2300" dirty="0">
                <a:effectLst/>
                <a:latin typeface="Calibri" panose="020F0502020204030204" pitchFamily="34" charset="0"/>
                <a:cs typeface="Calibri" panose="020F0502020204030204" pitchFamily="34" charset="0"/>
              </a:rPr>
              <a:t>If overproduction of PTH stems from both the autograft and the neck or mediastinum, excision of the autograft is initially performed to avoid reoperation in a scarred field </a:t>
            </a:r>
          </a:p>
          <a:p>
            <a:pPr lvl="1"/>
            <a:r>
              <a:rPr lang="en-US" sz="2300" dirty="0">
                <a:effectLst/>
                <a:latin typeface="Calibri" panose="020F0502020204030204" pitchFamily="34" charset="0"/>
                <a:cs typeface="Calibri" panose="020F0502020204030204" pitchFamily="34" charset="0"/>
              </a:rPr>
              <a:t>Reoperation in the neck is indicated due either to persistent disease, recurrent disease localized solely to the neck, or disease unresponsive to initial autograft excision </a:t>
            </a:r>
            <a:endParaRPr lang="en-US" sz="2300"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1E6C76E6-E3D3-0381-65C6-469293A02918}"/>
              </a:ext>
            </a:extLst>
          </p:cNvPr>
          <p:cNvSpPr txBox="1"/>
          <p:nvPr/>
        </p:nvSpPr>
        <p:spPr>
          <a:xfrm>
            <a:off x="612826" y="5412345"/>
            <a:ext cx="10774680" cy="1200329"/>
          </a:xfrm>
          <a:prstGeom prst="rect">
            <a:avLst/>
          </a:prstGeom>
          <a:noFill/>
        </p:spPr>
        <p:txBody>
          <a:bodyPr wrap="square">
            <a:spAutoFit/>
          </a:bodyPr>
          <a:lstStyle/>
          <a:p>
            <a:pPr algn="ctr"/>
            <a:r>
              <a:rPr lang="en-US" sz="2400" b="1" dirty="0">
                <a:solidFill>
                  <a:srgbClr val="1F3864"/>
                </a:solidFill>
                <a:effectLst/>
                <a:latin typeface="Calibri" panose="020F0502020204030204" pitchFamily="34" charset="0"/>
                <a:cs typeface="Calibri" panose="020F0502020204030204" pitchFamily="34" charset="0"/>
              </a:rPr>
              <a:t>Recommendation 9-4: Reoperation following total PTX with auto- transplantation depends on the site of persistent or recurrent disease. If indicated, </a:t>
            </a:r>
            <a:r>
              <a:rPr lang="en-US" sz="2400" b="1" dirty="0" err="1">
                <a:solidFill>
                  <a:srgbClr val="1F3864"/>
                </a:solidFill>
                <a:effectLst/>
                <a:latin typeface="Calibri" panose="020F0502020204030204" pitchFamily="34" charset="0"/>
                <a:cs typeface="Calibri" panose="020F0502020204030204" pitchFamily="34" charset="0"/>
              </a:rPr>
              <a:t>graftectomy</a:t>
            </a:r>
            <a:r>
              <a:rPr lang="en-US" sz="2400" b="1" dirty="0">
                <a:solidFill>
                  <a:srgbClr val="1F3864"/>
                </a:solidFill>
                <a:effectLst/>
                <a:latin typeface="Calibri" panose="020F0502020204030204" pitchFamily="34" charset="0"/>
                <a:cs typeface="Calibri" panose="020F0502020204030204" pitchFamily="34" charset="0"/>
              </a:rPr>
              <a:t> should be initially undertaken</a:t>
            </a:r>
            <a:r>
              <a:rPr lang="en-US" sz="2400" b="1" dirty="0">
                <a:solidFill>
                  <a:srgbClr val="1F3864"/>
                </a:solidFill>
                <a:latin typeface="Calibri" panose="020F0502020204030204" pitchFamily="34" charset="0"/>
                <a:cs typeface="Calibri" panose="020F0502020204030204" pitchFamily="34" charset="0"/>
              </a:rPr>
              <a:t> </a:t>
            </a:r>
            <a:r>
              <a:rPr lang="en-US" sz="2400" b="1" dirty="0">
                <a:solidFill>
                  <a:srgbClr val="1F3864"/>
                </a:solidFill>
                <a:effectLst/>
                <a:latin typeface="Calibri" panose="020F0502020204030204" pitchFamily="34" charset="0"/>
                <a:cs typeface="Calibri" panose="020F0502020204030204" pitchFamily="34" charset="0"/>
              </a:rPr>
              <a:t>(Weak recommendation, low-quality evidence) </a:t>
            </a:r>
            <a:endParaRPr lang="en-US" sz="2400" b="1" dirty="0">
              <a:solidFill>
                <a:srgbClr val="1F3864"/>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7998130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5D4E7-3559-0329-A34C-80AEB929750D}"/>
              </a:ext>
            </a:extLst>
          </p:cNvPr>
          <p:cNvSpPr>
            <a:spLocks noGrp="1"/>
          </p:cNvSpPr>
          <p:nvPr>
            <p:ph type="title"/>
          </p:nvPr>
        </p:nvSpPr>
        <p:spPr>
          <a:xfrm>
            <a:off x="289030" y="643952"/>
            <a:ext cx="10515600" cy="630977"/>
          </a:xfrm>
        </p:spPr>
        <p:txBody>
          <a:bodyPr>
            <a:noAutofit/>
          </a:bodyPr>
          <a:lstStyle/>
          <a:p>
            <a:r>
              <a:rPr lang="en-US" dirty="0">
                <a:effectLst/>
                <a:latin typeface="+mn-lt"/>
                <a:cs typeface="Calibri" panose="020F0502020204030204" pitchFamily="34" charset="0"/>
              </a:rPr>
              <a:t>Definition of Cure and PTH Goals</a:t>
            </a:r>
            <a:endParaRPr lang="en-US" dirty="0">
              <a:latin typeface="+mn-lt"/>
              <a:cs typeface="Calibri" panose="020F0502020204030204" pitchFamily="34" charset="0"/>
            </a:endParaRPr>
          </a:p>
        </p:txBody>
      </p:sp>
      <p:sp>
        <p:nvSpPr>
          <p:cNvPr id="3" name="Text Placeholder 2">
            <a:extLst>
              <a:ext uri="{FF2B5EF4-FFF2-40B4-BE49-F238E27FC236}">
                <a16:creationId xmlns:a16="http://schemas.microsoft.com/office/drawing/2014/main" id="{85F21600-1F6C-1948-AC7D-BDD4A3C0FF78}"/>
              </a:ext>
            </a:extLst>
          </p:cNvPr>
          <p:cNvSpPr>
            <a:spLocks noGrp="1"/>
          </p:cNvSpPr>
          <p:nvPr>
            <p:ph type="body" idx="1"/>
          </p:nvPr>
        </p:nvSpPr>
        <p:spPr>
          <a:xfrm>
            <a:off x="143256" y="1741635"/>
            <a:ext cx="11905488" cy="3374729"/>
          </a:xfrm>
        </p:spPr>
        <p:txBody>
          <a:bodyPr>
            <a:noAutofit/>
          </a:bodyPr>
          <a:lstStyle/>
          <a:p>
            <a:r>
              <a:rPr lang="en-US" sz="3200" dirty="0">
                <a:effectLst/>
                <a:latin typeface="Calibri" panose="020F0502020204030204" pitchFamily="34" charset="0"/>
                <a:cs typeface="Calibri" panose="020F0502020204030204" pitchFamily="34" charset="0"/>
              </a:rPr>
              <a:t>As with initial surgery for SHPT, there is no consensus on the definition of cure following reoperation</a:t>
            </a:r>
            <a:endParaRPr lang="en-US" sz="3200" dirty="0">
              <a:latin typeface="Calibri" panose="020F0502020204030204" pitchFamily="34" charset="0"/>
              <a:cs typeface="Calibri" panose="020F0502020204030204" pitchFamily="34" charset="0"/>
            </a:endParaRPr>
          </a:p>
          <a:p>
            <a:r>
              <a:rPr lang="en-US" sz="3200" dirty="0">
                <a:effectLst/>
                <a:latin typeface="Calibri" panose="020F0502020204030204" pitchFamily="34" charset="0"/>
                <a:cs typeface="Calibri" panose="020F0502020204030204" pitchFamily="34" charset="0"/>
              </a:rPr>
              <a:t>Reports in the literature reveal that surgeons aim for different PTH goals after surgery:</a:t>
            </a:r>
          </a:p>
          <a:p>
            <a:pPr lvl="1"/>
            <a:r>
              <a:rPr lang="en-US" sz="2800" dirty="0">
                <a:latin typeface="Calibri" panose="020F0502020204030204" pitchFamily="34" charset="0"/>
                <a:cs typeface="Calibri" panose="020F0502020204030204" pitchFamily="34" charset="0"/>
              </a:rPr>
              <a:t>A</a:t>
            </a:r>
            <a:r>
              <a:rPr lang="en-US" sz="2800" dirty="0">
                <a:effectLst/>
                <a:latin typeface="Calibri" panose="020F0502020204030204" pitchFamily="34" charset="0"/>
                <a:cs typeface="Calibri" panose="020F0502020204030204" pitchFamily="34" charset="0"/>
              </a:rPr>
              <a:t> normal or low PTH level</a:t>
            </a:r>
          </a:p>
          <a:p>
            <a:pPr lvl="1"/>
            <a:r>
              <a:rPr lang="en-US" sz="2800" dirty="0">
                <a:latin typeface="Calibri" panose="020F0502020204030204" pitchFamily="34" charset="0"/>
                <a:cs typeface="Calibri" panose="020F0502020204030204" pitchFamily="34" charset="0"/>
              </a:rPr>
              <a:t>A</a:t>
            </a:r>
            <a:r>
              <a:rPr lang="en-US" sz="2800" dirty="0">
                <a:effectLst/>
                <a:latin typeface="Calibri" panose="020F0502020204030204" pitchFamily="34" charset="0"/>
                <a:cs typeface="Calibri" panose="020F0502020204030204" pitchFamily="34" charset="0"/>
              </a:rPr>
              <a:t> level less than twice the upper limit of normal</a:t>
            </a:r>
          </a:p>
          <a:p>
            <a:pPr lvl="1"/>
            <a:r>
              <a:rPr lang="en-US" sz="2800" dirty="0">
                <a:effectLst/>
                <a:latin typeface="Calibri" panose="020F0502020204030204" pitchFamily="34" charset="0"/>
                <a:cs typeface="Calibri" panose="020F0502020204030204" pitchFamily="34" charset="0"/>
              </a:rPr>
              <a:t>60 to 240; 150 to 300; or &lt;300 </a:t>
            </a:r>
            <a:r>
              <a:rPr lang="en-US" sz="2800" dirty="0" err="1">
                <a:effectLst/>
                <a:latin typeface="Calibri" panose="020F0502020204030204" pitchFamily="34" charset="0"/>
                <a:cs typeface="Calibri" panose="020F0502020204030204" pitchFamily="34" charset="0"/>
              </a:rPr>
              <a:t>pg</a:t>
            </a:r>
            <a:r>
              <a:rPr lang="en-US" sz="2800" dirty="0">
                <a:effectLst/>
                <a:latin typeface="Calibri" panose="020F0502020204030204" pitchFamily="34" charset="0"/>
                <a:cs typeface="Calibri" panose="020F0502020204030204" pitchFamily="34" charset="0"/>
              </a:rPr>
              <a:t>/mL </a:t>
            </a:r>
            <a:endParaRPr lang="en-US" sz="2800" dirty="0">
              <a:latin typeface="Calibri" panose="020F0502020204030204" pitchFamily="34" charset="0"/>
              <a:cs typeface="Calibri" panose="020F0502020204030204" pitchFamily="34" charset="0"/>
            </a:endParaRPr>
          </a:p>
          <a:p>
            <a:pPr marL="114300" indent="0">
              <a:buNone/>
            </a:pPr>
            <a:endParaRPr lang="en-US" sz="2400" b="1"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3E091587-62A8-D7AE-5A82-A8075B2D744E}"/>
              </a:ext>
            </a:extLst>
          </p:cNvPr>
          <p:cNvSpPr txBox="1"/>
          <p:nvPr/>
        </p:nvSpPr>
        <p:spPr>
          <a:xfrm>
            <a:off x="1206692" y="5434416"/>
            <a:ext cx="9778616" cy="1323439"/>
          </a:xfrm>
          <a:prstGeom prst="rect">
            <a:avLst/>
          </a:prstGeom>
          <a:noFill/>
        </p:spPr>
        <p:txBody>
          <a:bodyPr wrap="square">
            <a:spAutoFit/>
          </a:bodyPr>
          <a:lstStyle/>
          <a:p>
            <a:pPr algn="ctr"/>
            <a:r>
              <a:rPr lang="en-US" sz="2800" b="1" dirty="0">
                <a:solidFill>
                  <a:srgbClr val="1F3864"/>
                </a:solidFill>
                <a:effectLst/>
                <a:latin typeface="Calibri" panose="020F0502020204030204" pitchFamily="34" charset="0"/>
                <a:cs typeface="Calibri" panose="020F0502020204030204" pitchFamily="34" charset="0"/>
              </a:rPr>
              <a:t>Clinical Highlight 9-3: There is no commonly accepted definition of cure following reoperation for SHPT</a:t>
            </a:r>
          </a:p>
          <a:p>
            <a:pPr algn="just"/>
            <a:endParaRPr lang="en-US" sz="2400" b="1" dirty="0">
              <a:solidFill>
                <a:srgbClr val="1F3864"/>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2075460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B4FC8-AF21-09BA-ECF4-AB96097523F3}"/>
              </a:ext>
            </a:extLst>
          </p:cNvPr>
          <p:cNvSpPr>
            <a:spLocks noGrp="1"/>
          </p:cNvSpPr>
          <p:nvPr>
            <p:ph type="title"/>
          </p:nvPr>
        </p:nvSpPr>
        <p:spPr>
          <a:xfrm>
            <a:off x="838200" y="2103437"/>
            <a:ext cx="10515600" cy="1325563"/>
          </a:xfrm>
        </p:spPr>
        <p:txBody>
          <a:bodyPr>
            <a:normAutofit/>
          </a:bodyPr>
          <a:lstStyle/>
          <a:p>
            <a:pPr algn="ctr"/>
            <a:r>
              <a:rPr lang="en-US" sz="6600" dirty="0"/>
              <a:t>FIGURES</a:t>
            </a:r>
          </a:p>
        </p:txBody>
      </p:sp>
    </p:spTree>
    <p:extLst>
      <p:ext uri="{BB962C8B-B14F-4D97-AF65-F5344CB8AC3E}">
        <p14:creationId xmlns:p14="http://schemas.microsoft.com/office/powerpoint/2010/main" val="286785468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white">
          <a:ln>
            <a:headEnd type="none"/>
            <a:tailEnd type="none"/>
          </a:ln>
        </p:spPr>
        <p:txBody>
          <a:bodyPr wrap="square"/>
          <a:lstStyle/>
          <a:p>
            <a:r>
              <a:t>FIGURE 1</a:t>
            </a:r>
          </a:p>
        </p:txBody>
      </p:sp>
      <p:sp>
        <p:nvSpPr>
          <p:cNvPr id="4" name="Text Placeholder 3"/>
          <p:cNvSpPr>
            <a:spLocks noGrp="1"/>
          </p:cNvSpPr>
          <p:nvPr>
            <p:ph type="body" sz="half" idx="2"/>
          </p:nvPr>
        </p:nvSpPr>
        <p:spPr bwMode="white">
          <a:xfrm>
            <a:off x="7769352" y="741578"/>
            <a:ext cx="2432304" cy="1832400"/>
          </a:xfrm>
          <a:ln>
            <a:headEnd type="none"/>
            <a:tailEnd type="none"/>
          </a:ln>
        </p:spPr>
        <p:txBody>
          <a:bodyPr wrap="square" anchor="t">
            <a:normAutofit fontScale="77500" lnSpcReduction="20000"/>
          </a:bodyPr>
          <a:lstStyle/>
          <a:p>
            <a:r>
              <a:rPr sz="900" u="sng" dirty="0">
                <a:solidFill>
                  <a:srgbClr val="000000"/>
                </a:solidFill>
                <a:latin typeface="Calibri (Body)"/>
                <a:ea typeface="Calibri (Body)"/>
                <a:cs typeface="Calibri (Body)"/>
                <a:hlinkClick r:id="rId2" action="ppaction://hlinkfile"/>
              </a:rPr>
              <a:t>The American Association of Endocrine Surgeons Guidelines for the Definitive Surgical Management of Secondary and Tertiary Renal Hyperparathyroidism</a:t>
            </a:r>
          </a:p>
          <a:p>
            <a:endParaRPr sz="900" u="sng" dirty="0">
              <a:solidFill>
                <a:srgbClr val="000000"/>
              </a:solidFill>
              <a:latin typeface="Calibri (Body)"/>
              <a:ea typeface="Calibri (Body)"/>
              <a:cs typeface="Calibri (Body)"/>
              <a:hlinkClick r:id="rId2" action="ppaction://hlinkfile"/>
            </a:endParaRPr>
          </a:p>
          <a:p>
            <a:r>
              <a:rPr sz="900" dirty="0">
                <a:solidFill>
                  <a:srgbClr val="000000"/>
                </a:solidFill>
                <a:latin typeface="Calibri (Body)"/>
                <a:ea typeface="Calibri (Body)"/>
                <a:cs typeface="Calibri (Body)"/>
              </a:rPr>
              <a:t>Dream, Sophie; Kuo, Lindsay E.; Kuo, Jennifer H.; Sprague, Stuart M.; Nwariaku, Fiemu E.; Wolf, Myles; Olson, John A. Jr; Moe, Sharon M.; Lindeman, Brenessa; Chen, Herbert</a:t>
            </a:r>
          </a:p>
          <a:p>
            <a:endParaRPr sz="900" dirty="0">
              <a:solidFill>
                <a:srgbClr val="000000"/>
              </a:solidFill>
              <a:latin typeface="Calibri (Body)"/>
              <a:ea typeface="Calibri (Body)"/>
              <a:cs typeface="Calibri (Body)"/>
            </a:endParaRPr>
          </a:p>
          <a:p>
            <a:r>
              <a:rPr sz="900" dirty="0">
                <a:solidFill>
                  <a:srgbClr val="000000"/>
                </a:solidFill>
                <a:latin typeface="Calibri (Body)"/>
                <a:ea typeface="Calibri (Body)"/>
                <a:cs typeface="Calibri (Body)"/>
              </a:rPr>
              <a:t>Annals of Surgery276(3):e141-e176, September 2022.</a:t>
            </a:r>
          </a:p>
          <a:p>
            <a:endParaRPr sz="900" dirty="0">
              <a:solidFill>
                <a:srgbClr val="000000"/>
              </a:solidFill>
              <a:latin typeface="Calibri (Body)"/>
              <a:ea typeface="Calibri (Body)"/>
              <a:cs typeface="Calibri (Body)"/>
            </a:endParaRPr>
          </a:p>
          <a:p>
            <a:r>
              <a:rPr sz="900" dirty="0">
                <a:solidFill>
                  <a:srgbClr val="000000"/>
                </a:solidFill>
                <a:latin typeface="Calibri (Body)"/>
                <a:ea typeface="Calibri (Body)"/>
                <a:cs typeface="Calibri (Body)"/>
              </a:rPr>
              <a:t>doi: 10.1097/SLA.0000000000005522</a:t>
            </a:r>
          </a:p>
          <a:p>
            <a:endParaRPr sz="900" dirty="0">
              <a:solidFill>
                <a:srgbClr val="000000"/>
              </a:solidFill>
              <a:latin typeface="Calibri (Body)"/>
              <a:ea typeface="Calibri (Body)"/>
              <a:cs typeface="Calibri (Body)"/>
            </a:endParaRPr>
          </a:p>
        </p:txBody>
      </p:sp>
      <p:sp>
        <p:nvSpPr>
          <p:cNvPr id="5" name="Footer Placeholder 4"/>
          <p:cNvSpPr>
            <a:spLocks noGrp="1"/>
          </p:cNvSpPr>
          <p:nvPr>
            <p:ph type="ftr" sz="quarter" idx="11"/>
          </p:nvPr>
        </p:nvSpPr>
        <p:spPr bwMode="white">
          <a:ln>
            <a:headEnd type="none"/>
            <a:tailEnd type="none"/>
          </a:ln>
        </p:spPr>
        <p:txBody>
          <a:bodyPr wrap="square"/>
          <a:lstStyle>
            <a:lvl1pPr>
              <a:defRPr sz="900" dirty="0"/>
            </a:lvl1pPr>
          </a:lstStyle>
          <a:p>
            <a:r>
              <a:rPr lang="en-US" dirty="0"/>
              <a:t>Copyright © 2024 Wolters Kluwer. Published by Lippincott Williams &amp; Wilkins.</a:t>
            </a:r>
          </a:p>
        </p:txBody>
      </p:sp>
      <p:sp>
        <p:nvSpPr>
          <p:cNvPr id="6" name="Slide Number Placeholder 5"/>
          <p:cNvSpPr>
            <a:spLocks noGrp="1"/>
          </p:cNvSpPr>
          <p:nvPr>
            <p:ph type="sldNum" sz="quarter" idx="12"/>
          </p:nvPr>
        </p:nvSpPr>
        <p:spPr bwMode="white">
          <a:ln>
            <a:headEnd type="none"/>
            <a:tailEnd type="none"/>
          </a:ln>
        </p:spPr>
        <p:txBody>
          <a:bodyPr wrap="square"/>
          <a:lstStyle>
            <a:lvl1pPr>
              <a:defRPr sz="900" dirty="0"/>
            </a:lvl1pPr>
          </a:lstStyle>
          <a:p>
            <a:fld id="{27A13296-8103-46F4-BA41-F532E14F2100}" type="slidenum">
              <a:rPr lang="en-US" dirty="0"/>
              <a:t>57</a:t>
            </a:fld>
            <a:endParaRPr lang="en-US" dirty="0"/>
          </a:p>
        </p:txBody>
      </p:sp>
      <p:sp>
        <p:nvSpPr>
          <p:cNvPr id="7" name="Text Placeholder 6"/>
          <p:cNvSpPr>
            <a:spLocks noGrp="1"/>
          </p:cNvSpPr>
          <p:nvPr>
            <p:ph type="body" sz="half" idx="13"/>
          </p:nvPr>
        </p:nvSpPr>
        <p:spPr bwMode="white">
          <a:xfrm>
            <a:off x="7769352" y="2743200"/>
            <a:ext cx="2432304" cy="2889504"/>
          </a:xfrm>
          <a:ln>
            <a:headEnd type="none"/>
            <a:tailEnd type="none"/>
          </a:ln>
        </p:spPr>
        <p:txBody>
          <a:bodyPr wrap="square" anchor="b"/>
          <a:lstStyle/>
          <a:p>
            <a:r>
              <a:rPr sz="900" dirty="0">
                <a:solidFill>
                  <a:srgbClr val="000000"/>
                </a:solidFill>
                <a:latin typeface="Calibri (Body)"/>
                <a:ea typeface="Calibri (Body)"/>
                <a:cs typeface="Calibri (Body)"/>
              </a:rPr>
              <a:t>Changes in calcitriol, FGF23, and PTH as CKD progresses. Adapted from Gal-Moscovici and Sprague.9 Adaptations are themselves works protected by copyright. So in order to publish this adaptation, authorization must be obtained both from the owner of the copyright in the original work and from the owner of copyright in the translation or adaptation. GFR indicates glomerular filtration rate.</a:t>
            </a:r>
          </a:p>
          <a:p>
            <a:endParaRPr sz="900" dirty="0">
              <a:solidFill>
                <a:srgbClr val="000000"/>
              </a:solidFill>
              <a:latin typeface="Calibri (Body)"/>
              <a:ea typeface="Calibri (Body)"/>
              <a:cs typeface="Calibri (Body)"/>
            </a:endParaRPr>
          </a:p>
        </p:txBody>
      </p:sp>
      <p:pic>
        <p:nvPicPr>
          <p:cNvPr id="8" name="Picture 8"/>
          <p:cNvPicPr>
            <a:picLocks noChangeAspect="1"/>
          </p:cNvPicPr>
          <p:nvPr/>
        </p:nvPicPr>
        <p:blipFill>
          <a:blip r:embed="rId3">
            <a:lum/>
          </a:blip>
          <a:srcRect/>
          <a:stretch>
            <a:fillRect/>
          </a:stretch>
        </p:blipFill>
        <p:spPr bwMode="white">
          <a:xfrm>
            <a:off x="1706880" y="5943600"/>
            <a:ext cx="1600200" cy="685800"/>
          </a:xfrm>
          <a:prstGeom prst="rect">
            <a:avLst/>
          </a:prstGeom>
          <a:ln>
            <a:headEnd type="none"/>
            <a:tailEnd type="none"/>
          </a:ln>
        </p:spPr>
      </p:pic>
      <p:pic>
        <p:nvPicPr>
          <p:cNvPr id="9" name="Picture 9"/>
          <p:cNvPicPr>
            <a:picLocks noChangeAspect="1"/>
          </p:cNvPicPr>
          <p:nvPr/>
        </p:nvPicPr>
        <p:blipFill>
          <a:blip r:embed="rId4">
            <a:lum/>
          </a:blip>
          <a:srcRect/>
          <a:stretch>
            <a:fillRect/>
          </a:stretch>
        </p:blipFill>
        <p:spPr bwMode="white">
          <a:xfrm>
            <a:off x="2209400" y="2028825"/>
            <a:ext cx="5029200" cy="2800350"/>
          </a:xfrm>
          <a:prstGeom prst="rect">
            <a:avLst/>
          </a:prstGeom>
          <a:ln>
            <a:headEnd type="none"/>
            <a:tailEnd type="none"/>
          </a:ln>
        </p:spPr>
      </p:pic>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white">
          <a:ln>
            <a:headEnd type="none"/>
            <a:tailEnd type="none"/>
          </a:ln>
        </p:spPr>
        <p:txBody>
          <a:bodyPr wrap="square"/>
          <a:lstStyle/>
          <a:p>
            <a:r>
              <a:t>FIGURE 2</a:t>
            </a:r>
          </a:p>
        </p:txBody>
      </p:sp>
      <p:sp>
        <p:nvSpPr>
          <p:cNvPr id="4" name="Text Placeholder 3"/>
          <p:cNvSpPr>
            <a:spLocks noGrp="1"/>
          </p:cNvSpPr>
          <p:nvPr>
            <p:ph type="body" sz="half" idx="2"/>
          </p:nvPr>
        </p:nvSpPr>
        <p:spPr bwMode="white">
          <a:xfrm>
            <a:off x="7769352" y="741578"/>
            <a:ext cx="2432304" cy="1832400"/>
          </a:xfrm>
          <a:ln>
            <a:headEnd type="none"/>
            <a:tailEnd type="none"/>
          </a:ln>
        </p:spPr>
        <p:txBody>
          <a:bodyPr wrap="square" anchor="t">
            <a:normAutofit fontScale="77500" lnSpcReduction="20000"/>
          </a:bodyPr>
          <a:lstStyle/>
          <a:p>
            <a:r>
              <a:rPr sz="900" u="sng" dirty="0">
                <a:solidFill>
                  <a:srgbClr val="000000"/>
                </a:solidFill>
                <a:latin typeface="Calibri (Body)"/>
                <a:ea typeface="Calibri (Body)"/>
                <a:cs typeface="Calibri (Body)"/>
                <a:hlinkClick r:id="rId2" action="ppaction://hlinkfile"/>
              </a:rPr>
              <a:t>The American Association of Endocrine Surgeons Guidelines for the Definitive Surgical Management of Secondary and Tertiary Renal Hyperparathyroidism</a:t>
            </a:r>
          </a:p>
          <a:p>
            <a:endParaRPr sz="900" u="sng" dirty="0">
              <a:solidFill>
                <a:srgbClr val="000000"/>
              </a:solidFill>
              <a:latin typeface="Calibri (Body)"/>
              <a:ea typeface="Calibri (Body)"/>
              <a:cs typeface="Calibri (Body)"/>
              <a:hlinkClick r:id="rId2" action="ppaction://hlinkfile"/>
            </a:endParaRPr>
          </a:p>
          <a:p>
            <a:r>
              <a:rPr sz="900" dirty="0">
                <a:solidFill>
                  <a:srgbClr val="000000"/>
                </a:solidFill>
                <a:latin typeface="Calibri (Body)"/>
                <a:ea typeface="Calibri (Body)"/>
                <a:cs typeface="Calibri (Body)"/>
              </a:rPr>
              <a:t>Dream, Sophie; Kuo, Lindsay E.; Kuo, Jennifer H.; Sprague, Stuart M.; Nwariaku, Fiemu E.; Wolf, Myles; Olson, John A. Jr; Moe, Sharon M.; Lindeman, Brenessa; Chen, Herbert</a:t>
            </a:r>
          </a:p>
          <a:p>
            <a:endParaRPr sz="900" dirty="0">
              <a:solidFill>
                <a:srgbClr val="000000"/>
              </a:solidFill>
              <a:latin typeface="Calibri (Body)"/>
              <a:ea typeface="Calibri (Body)"/>
              <a:cs typeface="Calibri (Body)"/>
            </a:endParaRPr>
          </a:p>
          <a:p>
            <a:r>
              <a:rPr sz="900" dirty="0">
                <a:solidFill>
                  <a:srgbClr val="000000"/>
                </a:solidFill>
                <a:latin typeface="Calibri (Body)"/>
                <a:ea typeface="Calibri (Body)"/>
                <a:cs typeface="Calibri (Body)"/>
              </a:rPr>
              <a:t>Annals of Surgery276(3):e141-e176, September 2022.</a:t>
            </a:r>
          </a:p>
          <a:p>
            <a:endParaRPr sz="900" dirty="0">
              <a:solidFill>
                <a:srgbClr val="000000"/>
              </a:solidFill>
              <a:latin typeface="Calibri (Body)"/>
              <a:ea typeface="Calibri (Body)"/>
              <a:cs typeface="Calibri (Body)"/>
            </a:endParaRPr>
          </a:p>
          <a:p>
            <a:r>
              <a:rPr sz="900" dirty="0">
                <a:solidFill>
                  <a:srgbClr val="000000"/>
                </a:solidFill>
                <a:latin typeface="Calibri (Body)"/>
                <a:ea typeface="Calibri (Body)"/>
                <a:cs typeface="Calibri (Body)"/>
              </a:rPr>
              <a:t>doi: 10.1097/SLA.0000000000005522</a:t>
            </a:r>
          </a:p>
          <a:p>
            <a:endParaRPr sz="900" dirty="0">
              <a:solidFill>
                <a:srgbClr val="000000"/>
              </a:solidFill>
              <a:latin typeface="Calibri (Body)"/>
              <a:ea typeface="Calibri (Body)"/>
              <a:cs typeface="Calibri (Body)"/>
            </a:endParaRPr>
          </a:p>
        </p:txBody>
      </p:sp>
      <p:sp>
        <p:nvSpPr>
          <p:cNvPr id="5" name="Footer Placeholder 4"/>
          <p:cNvSpPr>
            <a:spLocks noGrp="1"/>
          </p:cNvSpPr>
          <p:nvPr>
            <p:ph type="ftr" sz="quarter" idx="11"/>
          </p:nvPr>
        </p:nvSpPr>
        <p:spPr bwMode="white">
          <a:ln>
            <a:headEnd type="none"/>
            <a:tailEnd type="none"/>
          </a:ln>
        </p:spPr>
        <p:txBody>
          <a:bodyPr wrap="square"/>
          <a:lstStyle>
            <a:lvl1pPr>
              <a:defRPr sz="900" dirty="0"/>
            </a:lvl1pPr>
          </a:lstStyle>
          <a:p>
            <a:r>
              <a:rPr lang="en-US" dirty="0"/>
              <a:t>Copyright © 2024 Wolters Kluwer. Published by Lippincott Williams &amp; Wilkins.</a:t>
            </a:r>
          </a:p>
        </p:txBody>
      </p:sp>
      <p:sp>
        <p:nvSpPr>
          <p:cNvPr id="6" name="Slide Number Placeholder 5"/>
          <p:cNvSpPr>
            <a:spLocks noGrp="1"/>
          </p:cNvSpPr>
          <p:nvPr>
            <p:ph type="sldNum" sz="quarter" idx="12"/>
          </p:nvPr>
        </p:nvSpPr>
        <p:spPr bwMode="white">
          <a:ln>
            <a:headEnd type="none"/>
            <a:tailEnd type="none"/>
          </a:ln>
        </p:spPr>
        <p:txBody>
          <a:bodyPr wrap="square"/>
          <a:lstStyle>
            <a:lvl1pPr>
              <a:defRPr sz="900" dirty="0"/>
            </a:lvl1pPr>
          </a:lstStyle>
          <a:p>
            <a:fld id="{27A13296-8103-46F4-BA41-F532E14F2100}" type="slidenum">
              <a:rPr lang="en-US" dirty="0"/>
              <a:t>58</a:t>
            </a:fld>
            <a:endParaRPr lang="en-US" dirty="0"/>
          </a:p>
        </p:txBody>
      </p:sp>
      <p:sp>
        <p:nvSpPr>
          <p:cNvPr id="7" name="Text Placeholder 6"/>
          <p:cNvSpPr>
            <a:spLocks noGrp="1"/>
          </p:cNvSpPr>
          <p:nvPr>
            <p:ph type="body" sz="half" idx="13"/>
          </p:nvPr>
        </p:nvSpPr>
        <p:spPr bwMode="white">
          <a:xfrm>
            <a:off x="7769352" y="2743200"/>
            <a:ext cx="2432304" cy="2889504"/>
          </a:xfrm>
          <a:ln>
            <a:headEnd type="none"/>
            <a:tailEnd type="none"/>
          </a:ln>
        </p:spPr>
        <p:txBody>
          <a:bodyPr wrap="square" anchor="b"/>
          <a:lstStyle/>
          <a:p>
            <a:r>
              <a:rPr sz="900" dirty="0">
                <a:solidFill>
                  <a:srgbClr val="000000"/>
                </a:solidFill>
                <a:latin typeface="Calibri (Body)"/>
                <a:ea typeface="Calibri (Body)"/>
                <a:cs typeface="Calibri (Body)"/>
              </a:rPr>
              <a:t>Progression of parathyroid hypertrophy with progressive CKD. Adapted from Lau et al.24 Adaptations are themselves works protected by copyright. So in order to publish this adaptation, authorization must be obtained both from the owner of the copyright in the original work and from the owner of copyright in the translation or adaptation.</a:t>
            </a:r>
          </a:p>
          <a:p>
            <a:endParaRPr sz="900" dirty="0">
              <a:solidFill>
                <a:srgbClr val="000000"/>
              </a:solidFill>
              <a:latin typeface="Calibri (Body)"/>
              <a:ea typeface="Calibri (Body)"/>
              <a:cs typeface="Calibri (Body)"/>
            </a:endParaRPr>
          </a:p>
        </p:txBody>
      </p:sp>
      <p:pic>
        <p:nvPicPr>
          <p:cNvPr id="8" name="Picture 8"/>
          <p:cNvPicPr>
            <a:picLocks noChangeAspect="1"/>
          </p:cNvPicPr>
          <p:nvPr/>
        </p:nvPicPr>
        <p:blipFill>
          <a:blip r:embed="rId3">
            <a:lum/>
          </a:blip>
          <a:srcRect/>
          <a:stretch>
            <a:fillRect/>
          </a:stretch>
        </p:blipFill>
        <p:spPr bwMode="white">
          <a:xfrm>
            <a:off x="1706880" y="5943600"/>
            <a:ext cx="1600200" cy="685800"/>
          </a:xfrm>
          <a:prstGeom prst="rect">
            <a:avLst/>
          </a:prstGeom>
          <a:ln>
            <a:headEnd type="none"/>
            <a:tailEnd type="none"/>
          </a:ln>
        </p:spPr>
      </p:pic>
      <p:pic>
        <p:nvPicPr>
          <p:cNvPr id="9" name="Picture 9"/>
          <p:cNvPicPr>
            <a:picLocks noChangeAspect="1"/>
          </p:cNvPicPr>
          <p:nvPr/>
        </p:nvPicPr>
        <p:blipFill>
          <a:blip r:embed="rId4">
            <a:lum/>
          </a:blip>
          <a:srcRect/>
          <a:stretch>
            <a:fillRect/>
          </a:stretch>
        </p:blipFill>
        <p:spPr bwMode="white">
          <a:xfrm>
            <a:off x="2342750" y="2047875"/>
            <a:ext cx="4762500" cy="2762250"/>
          </a:xfrm>
          <a:prstGeom prst="rect">
            <a:avLst/>
          </a:prstGeom>
          <a:ln>
            <a:headEnd type="none"/>
            <a:tailEnd type="none"/>
          </a:ln>
        </p:spPr>
      </p:pic>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white">
          <a:ln>
            <a:headEnd type="none"/>
            <a:tailEnd type="none"/>
          </a:ln>
        </p:spPr>
        <p:txBody>
          <a:bodyPr wrap="square"/>
          <a:lstStyle/>
          <a:p>
            <a:r>
              <a:t>FIGURE 3</a:t>
            </a:r>
          </a:p>
        </p:txBody>
      </p:sp>
      <p:sp>
        <p:nvSpPr>
          <p:cNvPr id="4" name="Text Placeholder 3"/>
          <p:cNvSpPr>
            <a:spLocks noGrp="1"/>
          </p:cNvSpPr>
          <p:nvPr>
            <p:ph type="body" sz="half" idx="2"/>
          </p:nvPr>
        </p:nvSpPr>
        <p:spPr bwMode="white">
          <a:xfrm>
            <a:off x="7769352" y="741578"/>
            <a:ext cx="2432304" cy="1832400"/>
          </a:xfrm>
          <a:ln>
            <a:headEnd type="none"/>
            <a:tailEnd type="none"/>
          </a:ln>
        </p:spPr>
        <p:txBody>
          <a:bodyPr wrap="square" anchor="t">
            <a:normAutofit fontScale="77500" lnSpcReduction="20000"/>
          </a:bodyPr>
          <a:lstStyle/>
          <a:p>
            <a:r>
              <a:rPr sz="900" u="sng" dirty="0">
                <a:solidFill>
                  <a:srgbClr val="000000"/>
                </a:solidFill>
                <a:latin typeface="Calibri (Body)"/>
                <a:ea typeface="Calibri (Body)"/>
                <a:cs typeface="Calibri (Body)"/>
                <a:hlinkClick r:id="rId2" action="ppaction://hlinkfile"/>
              </a:rPr>
              <a:t>The American Association of Endocrine Surgeons Guidelines for the Definitive Surgical Management of Secondary and Tertiary Renal Hyperparathyroidism</a:t>
            </a:r>
          </a:p>
          <a:p>
            <a:endParaRPr sz="900" u="sng" dirty="0">
              <a:solidFill>
                <a:srgbClr val="000000"/>
              </a:solidFill>
              <a:latin typeface="Calibri (Body)"/>
              <a:ea typeface="Calibri (Body)"/>
              <a:cs typeface="Calibri (Body)"/>
              <a:hlinkClick r:id="rId2" action="ppaction://hlinkfile"/>
            </a:endParaRPr>
          </a:p>
          <a:p>
            <a:r>
              <a:rPr sz="900" dirty="0">
                <a:solidFill>
                  <a:srgbClr val="000000"/>
                </a:solidFill>
                <a:latin typeface="Calibri (Body)"/>
                <a:ea typeface="Calibri (Body)"/>
                <a:cs typeface="Calibri (Body)"/>
              </a:rPr>
              <a:t>Dream, Sophie; Kuo, Lindsay E.; Kuo, Jennifer H.; Sprague, Stuart M.; Nwariaku, Fiemu E.; Wolf, Myles; Olson, John A. Jr; Moe, Sharon M.; Lindeman, Brenessa; Chen, Herbert</a:t>
            </a:r>
          </a:p>
          <a:p>
            <a:endParaRPr sz="900" dirty="0">
              <a:solidFill>
                <a:srgbClr val="000000"/>
              </a:solidFill>
              <a:latin typeface="Calibri (Body)"/>
              <a:ea typeface="Calibri (Body)"/>
              <a:cs typeface="Calibri (Body)"/>
            </a:endParaRPr>
          </a:p>
          <a:p>
            <a:r>
              <a:rPr sz="900" dirty="0">
                <a:solidFill>
                  <a:srgbClr val="000000"/>
                </a:solidFill>
                <a:latin typeface="Calibri (Body)"/>
                <a:ea typeface="Calibri (Body)"/>
                <a:cs typeface="Calibri (Body)"/>
              </a:rPr>
              <a:t>Annals of Surgery276(3):e141-e176, September 2022.</a:t>
            </a:r>
          </a:p>
          <a:p>
            <a:endParaRPr sz="900" dirty="0">
              <a:solidFill>
                <a:srgbClr val="000000"/>
              </a:solidFill>
              <a:latin typeface="Calibri (Body)"/>
              <a:ea typeface="Calibri (Body)"/>
              <a:cs typeface="Calibri (Body)"/>
            </a:endParaRPr>
          </a:p>
          <a:p>
            <a:r>
              <a:rPr sz="900" dirty="0">
                <a:solidFill>
                  <a:srgbClr val="000000"/>
                </a:solidFill>
                <a:latin typeface="Calibri (Body)"/>
                <a:ea typeface="Calibri (Body)"/>
                <a:cs typeface="Calibri (Body)"/>
              </a:rPr>
              <a:t>doi: 10.1097/SLA.0000000000005522</a:t>
            </a:r>
          </a:p>
          <a:p>
            <a:endParaRPr sz="900" dirty="0">
              <a:solidFill>
                <a:srgbClr val="000000"/>
              </a:solidFill>
              <a:latin typeface="Calibri (Body)"/>
              <a:ea typeface="Calibri (Body)"/>
              <a:cs typeface="Calibri (Body)"/>
            </a:endParaRPr>
          </a:p>
        </p:txBody>
      </p:sp>
      <p:sp>
        <p:nvSpPr>
          <p:cNvPr id="5" name="Footer Placeholder 4"/>
          <p:cNvSpPr>
            <a:spLocks noGrp="1"/>
          </p:cNvSpPr>
          <p:nvPr>
            <p:ph type="ftr" sz="quarter" idx="11"/>
          </p:nvPr>
        </p:nvSpPr>
        <p:spPr bwMode="white">
          <a:ln>
            <a:headEnd type="none"/>
            <a:tailEnd type="none"/>
          </a:ln>
        </p:spPr>
        <p:txBody>
          <a:bodyPr wrap="square"/>
          <a:lstStyle>
            <a:lvl1pPr>
              <a:defRPr sz="900" dirty="0"/>
            </a:lvl1pPr>
          </a:lstStyle>
          <a:p>
            <a:r>
              <a:rPr lang="en-US" dirty="0"/>
              <a:t>Copyright © 2024 Wolters Kluwer. Published by Lippincott Williams &amp; Wilkins.</a:t>
            </a:r>
          </a:p>
        </p:txBody>
      </p:sp>
      <p:sp>
        <p:nvSpPr>
          <p:cNvPr id="6" name="Slide Number Placeholder 5"/>
          <p:cNvSpPr>
            <a:spLocks noGrp="1"/>
          </p:cNvSpPr>
          <p:nvPr>
            <p:ph type="sldNum" sz="quarter" idx="12"/>
          </p:nvPr>
        </p:nvSpPr>
        <p:spPr bwMode="white">
          <a:ln>
            <a:headEnd type="none"/>
            <a:tailEnd type="none"/>
          </a:ln>
        </p:spPr>
        <p:txBody>
          <a:bodyPr wrap="square"/>
          <a:lstStyle>
            <a:lvl1pPr>
              <a:defRPr sz="900" dirty="0"/>
            </a:lvl1pPr>
          </a:lstStyle>
          <a:p>
            <a:fld id="{27A13296-8103-46F4-BA41-F532E14F2100}" type="slidenum">
              <a:rPr lang="en-US" dirty="0"/>
              <a:t>59</a:t>
            </a:fld>
            <a:endParaRPr lang="en-US" dirty="0"/>
          </a:p>
        </p:txBody>
      </p:sp>
      <p:sp>
        <p:nvSpPr>
          <p:cNvPr id="7" name="Text Placeholder 6"/>
          <p:cNvSpPr>
            <a:spLocks noGrp="1"/>
          </p:cNvSpPr>
          <p:nvPr>
            <p:ph type="body" sz="half" idx="13"/>
          </p:nvPr>
        </p:nvSpPr>
        <p:spPr bwMode="white">
          <a:xfrm>
            <a:off x="7769352" y="2743200"/>
            <a:ext cx="2432304" cy="2889504"/>
          </a:xfrm>
          <a:ln>
            <a:headEnd type="none"/>
            <a:tailEnd type="none"/>
          </a:ln>
        </p:spPr>
        <p:txBody>
          <a:bodyPr wrap="square" anchor="b"/>
          <a:lstStyle/>
          <a:p>
            <a:r>
              <a:rPr sz="900" dirty="0">
                <a:solidFill>
                  <a:srgbClr val="000000"/>
                </a:solidFill>
                <a:latin typeface="Calibri (Body)"/>
                <a:ea typeface="Calibri (Body)"/>
                <a:cs typeface="Calibri (Body)"/>
              </a:rPr>
              <a:t>Histologic changes seen in secondary hyperparathyroidism. A, Normal parathyroid tissue. B, Parathyroid hyperplasia due to CKD as seen in secondary hyperparathyroidism. Adapted from Cozzolino et al.15 Adaptations are themselves works protected by copyright. So in order to publish this adaptation, authorization must be obtained both from the owner of the copyright in the original work and from the owner of copyright in the translation or adaptation.</a:t>
            </a:r>
          </a:p>
          <a:p>
            <a:endParaRPr sz="900" dirty="0">
              <a:solidFill>
                <a:srgbClr val="000000"/>
              </a:solidFill>
              <a:latin typeface="Calibri (Body)"/>
              <a:ea typeface="Calibri (Body)"/>
              <a:cs typeface="Calibri (Body)"/>
            </a:endParaRPr>
          </a:p>
        </p:txBody>
      </p:sp>
      <p:pic>
        <p:nvPicPr>
          <p:cNvPr id="8" name="Picture 8"/>
          <p:cNvPicPr>
            <a:picLocks noChangeAspect="1"/>
          </p:cNvPicPr>
          <p:nvPr/>
        </p:nvPicPr>
        <p:blipFill>
          <a:blip r:embed="rId3">
            <a:lum/>
          </a:blip>
          <a:srcRect/>
          <a:stretch>
            <a:fillRect/>
          </a:stretch>
        </p:blipFill>
        <p:spPr bwMode="white">
          <a:xfrm>
            <a:off x="1706880" y="5943600"/>
            <a:ext cx="1600200" cy="685800"/>
          </a:xfrm>
          <a:prstGeom prst="rect">
            <a:avLst/>
          </a:prstGeom>
          <a:ln>
            <a:headEnd type="none"/>
            <a:tailEnd type="none"/>
          </a:ln>
        </p:spPr>
      </p:pic>
      <p:pic>
        <p:nvPicPr>
          <p:cNvPr id="9" name="Picture 9"/>
          <p:cNvPicPr>
            <a:picLocks noChangeAspect="1"/>
          </p:cNvPicPr>
          <p:nvPr/>
        </p:nvPicPr>
        <p:blipFill>
          <a:blip r:embed="rId4">
            <a:lum/>
          </a:blip>
          <a:srcRect/>
          <a:stretch>
            <a:fillRect/>
          </a:stretch>
        </p:blipFill>
        <p:spPr bwMode="white">
          <a:xfrm>
            <a:off x="2942825" y="1047750"/>
            <a:ext cx="3562350" cy="4762500"/>
          </a:xfrm>
          <a:prstGeom prst="rect">
            <a:avLst/>
          </a:prstGeom>
          <a:ln>
            <a:headEnd type="none"/>
            <a:tailEnd type="none"/>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473" y="204704"/>
            <a:ext cx="10515600" cy="1325563"/>
          </a:xfrm>
        </p:spPr>
        <p:txBody>
          <a:bodyPr/>
          <a:lstStyle/>
          <a:p>
            <a:r>
              <a:rPr lang="en-US" dirty="0">
                <a:latin typeface="+mj-lt"/>
              </a:rPr>
              <a:t>Goals of the AAES Guidelines</a:t>
            </a:r>
          </a:p>
        </p:txBody>
      </p:sp>
      <p:sp>
        <p:nvSpPr>
          <p:cNvPr id="3" name="Content Placeholder 2"/>
          <p:cNvSpPr>
            <a:spLocks noGrp="1"/>
          </p:cNvSpPr>
          <p:nvPr>
            <p:ph idx="1"/>
          </p:nvPr>
        </p:nvSpPr>
        <p:spPr>
          <a:xfrm>
            <a:off x="399483" y="1530267"/>
            <a:ext cx="10515600" cy="4351338"/>
          </a:xfrm>
        </p:spPr>
        <p:txBody>
          <a:bodyPr>
            <a:normAutofit/>
          </a:bodyPr>
          <a:lstStyle/>
          <a:p>
            <a:pPr marL="114300" indent="0">
              <a:buNone/>
            </a:pPr>
            <a:r>
              <a:rPr lang="en-US" sz="2800" dirty="0">
                <a:effectLst/>
                <a:latin typeface="Calibri" panose="020F0502020204030204" pitchFamily="34" charset="0"/>
                <a:cs typeface="Calibri" panose="020F0502020204030204" pitchFamily="34" charset="0"/>
              </a:rPr>
              <a:t>(1) Assist providers in their understanding of the epidemiology and pathogenesis of kidney-related parathyroid disease. </a:t>
            </a:r>
            <a:endParaRPr lang="en-US" dirty="0">
              <a:latin typeface="Calibri" panose="020F0502020204030204" pitchFamily="34" charset="0"/>
              <a:cs typeface="Calibri" panose="020F0502020204030204" pitchFamily="34" charset="0"/>
            </a:endParaRPr>
          </a:p>
          <a:p>
            <a:pPr marL="114300" indent="0">
              <a:buNone/>
            </a:pPr>
            <a:r>
              <a:rPr lang="en-US" sz="2800" dirty="0">
                <a:effectLst/>
                <a:latin typeface="Calibri" panose="020F0502020204030204" pitchFamily="34" charset="0"/>
                <a:cs typeface="Calibri" panose="020F0502020204030204" pitchFamily="34" charset="0"/>
              </a:rPr>
              <a:t>(2) Describe the diagnosis of kidney-related HPT.</a:t>
            </a:r>
            <a:endParaRPr lang="en-US" dirty="0">
              <a:latin typeface="Calibri" panose="020F0502020204030204" pitchFamily="34" charset="0"/>
              <a:cs typeface="Calibri" panose="020F0502020204030204" pitchFamily="34" charset="0"/>
            </a:endParaRPr>
          </a:p>
          <a:p>
            <a:pPr marL="114300" indent="0">
              <a:buNone/>
            </a:pPr>
            <a:r>
              <a:rPr lang="en-US" sz="2800" dirty="0">
                <a:effectLst/>
                <a:latin typeface="Calibri" panose="020F0502020204030204" pitchFamily="34" charset="0"/>
                <a:cs typeface="Calibri" panose="020F0502020204030204" pitchFamily="34" charset="0"/>
              </a:rPr>
              <a:t>(3) Provide an overview of the nonoperative management of </a:t>
            </a:r>
            <a:endParaRPr lang="en-US" dirty="0">
              <a:latin typeface="Calibri" panose="020F0502020204030204" pitchFamily="34" charset="0"/>
              <a:cs typeface="Calibri" panose="020F0502020204030204" pitchFamily="34" charset="0"/>
            </a:endParaRPr>
          </a:p>
          <a:p>
            <a:pPr marL="114300" indent="0">
              <a:buNone/>
            </a:pPr>
            <a:r>
              <a:rPr lang="en-US" sz="2800" dirty="0">
                <a:effectLst/>
                <a:latin typeface="Calibri" panose="020F0502020204030204" pitchFamily="34" charset="0"/>
                <a:cs typeface="Calibri" panose="020F0502020204030204" pitchFamily="34" charset="0"/>
              </a:rPr>
              <a:t>kidney-related HPT.</a:t>
            </a:r>
            <a:br>
              <a:rPr lang="en-US" sz="2800" dirty="0">
                <a:effectLst/>
                <a:latin typeface="Calibri" panose="020F0502020204030204" pitchFamily="34" charset="0"/>
                <a:cs typeface="Calibri" panose="020F0502020204030204" pitchFamily="34" charset="0"/>
              </a:rPr>
            </a:br>
            <a:r>
              <a:rPr lang="en-US" sz="2800" dirty="0">
                <a:effectLst/>
                <a:latin typeface="Calibri" panose="020F0502020204030204" pitchFamily="34" charset="0"/>
                <a:cs typeface="Calibri" panose="020F0502020204030204" pitchFamily="34" charset="0"/>
              </a:rPr>
              <a:t>(4) Define the indications for surgical intervention and the extent of surgery.</a:t>
            </a:r>
          </a:p>
          <a:p>
            <a:pPr marL="114300" indent="0">
              <a:buNone/>
            </a:pPr>
            <a:r>
              <a:rPr lang="en-US" sz="2800" dirty="0">
                <a:effectLst/>
                <a:latin typeface="Calibri" panose="020F0502020204030204" pitchFamily="34" charset="0"/>
                <a:cs typeface="Calibri" panose="020F0502020204030204" pitchFamily="34" charset="0"/>
              </a:rPr>
              <a:t>(5) Detail methods for safe and effective perioperative management. </a:t>
            </a:r>
            <a:endParaRPr lang="en-US" dirty="0">
              <a:latin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171211087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white">
          <a:ln>
            <a:headEnd type="none"/>
            <a:tailEnd type="none"/>
          </a:ln>
        </p:spPr>
        <p:txBody>
          <a:bodyPr wrap="square"/>
          <a:lstStyle/>
          <a:p>
            <a:r>
              <a:t>FIGURE 4</a:t>
            </a:r>
          </a:p>
        </p:txBody>
      </p:sp>
      <p:sp>
        <p:nvSpPr>
          <p:cNvPr id="4" name="Text Placeholder 3"/>
          <p:cNvSpPr>
            <a:spLocks noGrp="1"/>
          </p:cNvSpPr>
          <p:nvPr>
            <p:ph type="body" sz="half" idx="2"/>
          </p:nvPr>
        </p:nvSpPr>
        <p:spPr bwMode="white">
          <a:xfrm>
            <a:off x="7769352" y="741578"/>
            <a:ext cx="2432304" cy="1832400"/>
          </a:xfrm>
          <a:ln>
            <a:headEnd type="none"/>
            <a:tailEnd type="none"/>
          </a:ln>
        </p:spPr>
        <p:txBody>
          <a:bodyPr wrap="square" anchor="t">
            <a:normAutofit fontScale="77500" lnSpcReduction="20000"/>
          </a:bodyPr>
          <a:lstStyle/>
          <a:p>
            <a:r>
              <a:rPr sz="900" u="sng" dirty="0">
                <a:solidFill>
                  <a:srgbClr val="000000"/>
                </a:solidFill>
                <a:latin typeface="Calibri (Body)"/>
                <a:ea typeface="Calibri (Body)"/>
                <a:cs typeface="Calibri (Body)"/>
                <a:hlinkClick r:id="rId2" action="ppaction://hlinkfile"/>
              </a:rPr>
              <a:t>The American Association of Endocrine Surgeons Guidelines for the Definitive Surgical Management of Secondary and Tertiary Renal Hyperparathyroidism</a:t>
            </a:r>
          </a:p>
          <a:p>
            <a:endParaRPr sz="900" u="sng" dirty="0">
              <a:solidFill>
                <a:srgbClr val="000000"/>
              </a:solidFill>
              <a:latin typeface="Calibri (Body)"/>
              <a:ea typeface="Calibri (Body)"/>
              <a:cs typeface="Calibri (Body)"/>
              <a:hlinkClick r:id="rId2" action="ppaction://hlinkfile"/>
            </a:endParaRPr>
          </a:p>
          <a:p>
            <a:r>
              <a:rPr sz="900" dirty="0">
                <a:solidFill>
                  <a:srgbClr val="000000"/>
                </a:solidFill>
                <a:latin typeface="Calibri (Body)"/>
                <a:ea typeface="Calibri (Body)"/>
                <a:cs typeface="Calibri (Body)"/>
              </a:rPr>
              <a:t>Dream, Sophie; Kuo, Lindsay E.; Kuo, Jennifer H.; Sprague, Stuart M.; Nwariaku, Fiemu E.; Wolf, Myles; Olson, John A. Jr; Moe, Sharon M.; Lindeman, Brenessa; Chen, Herbert</a:t>
            </a:r>
          </a:p>
          <a:p>
            <a:endParaRPr sz="900" dirty="0">
              <a:solidFill>
                <a:srgbClr val="000000"/>
              </a:solidFill>
              <a:latin typeface="Calibri (Body)"/>
              <a:ea typeface="Calibri (Body)"/>
              <a:cs typeface="Calibri (Body)"/>
            </a:endParaRPr>
          </a:p>
          <a:p>
            <a:r>
              <a:rPr sz="900" dirty="0">
                <a:solidFill>
                  <a:srgbClr val="000000"/>
                </a:solidFill>
                <a:latin typeface="Calibri (Body)"/>
                <a:ea typeface="Calibri (Body)"/>
                <a:cs typeface="Calibri (Body)"/>
              </a:rPr>
              <a:t>Annals of Surgery276(3):e141-e176, September 2022.</a:t>
            </a:r>
          </a:p>
          <a:p>
            <a:endParaRPr sz="900" dirty="0">
              <a:solidFill>
                <a:srgbClr val="000000"/>
              </a:solidFill>
              <a:latin typeface="Calibri (Body)"/>
              <a:ea typeface="Calibri (Body)"/>
              <a:cs typeface="Calibri (Body)"/>
            </a:endParaRPr>
          </a:p>
          <a:p>
            <a:r>
              <a:rPr sz="900" dirty="0">
                <a:solidFill>
                  <a:srgbClr val="000000"/>
                </a:solidFill>
                <a:latin typeface="Calibri (Body)"/>
                <a:ea typeface="Calibri (Body)"/>
                <a:cs typeface="Calibri (Body)"/>
              </a:rPr>
              <a:t>doi: 10.1097/SLA.0000000000005522</a:t>
            </a:r>
          </a:p>
          <a:p>
            <a:endParaRPr sz="900" dirty="0">
              <a:solidFill>
                <a:srgbClr val="000000"/>
              </a:solidFill>
              <a:latin typeface="Calibri (Body)"/>
              <a:ea typeface="Calibri (Body)"/>
              <a:cs typeface="Calibri (Body)"/>
            </a:endParaRPr>
          </a:p>
        </p:txBody>
      </p:sp>
      <p:sp>
        <p:nvSpPr>
          <p:cNvPr id="5" name="Footer Placeholder 4"/>
          <p:cNvSpPr>
            <a:spLocks noGrp="1"/>
          </p:cNvSpPr>
          <p:nvPr>
            <p:ph type="ftr" sz="quarter" idx="11"/>
          </p:nvPr>
        </p:nvSpPr>
        <p:spPr bwMode="white">
          <a:ln>
            <a:headEnd type="none"/>
            <a:tailEnd type="none"/>
          </a:ln>
        </p:spPr>
        <p:txBody>
          <a:bodyPr wrap="square"/>
          <a:lstStyle>
            <a:lvl1pPr>
              <a:defRPr sz="900" dirty="0"/>
            </a:lvl1pPr>
          </a:lstStyle>
          <a:p>
            <a:r>
              <a:rPr lang="en-US" dirty="0"/>
              <a:t>Copyright © 2024 Wolters Kluwer. Published by Lippincott Williams &amp; Wilkins.</a:t>
            </a:r>
          </a:p>
        </p:txBody>
      </p:sp>
      <p:sp>
        <p:nvSpPr>
          <p:cNvPr id="6" name="Slide Number Placeholder 5"/>
          <p:cNvSpPr>
            <a:spLocks noGrp="1"/>
          </p:cNvSpPr>
          <p:nvPr>
            <p:ph type="sldNum" sz="quarter" idx="12"/>
          </p:nvPr>
        </p:nvSpPr>
        <p:spPr bwMode="white">
          <a:ln>
            <a:headEnd type="none"/>
            <a:tailEnd type="none"/>
          </a:ln>
        </p:spPr>
        <p:txBody>
          <a:bodyPr wrap="square"/>
          <a:lstStyle>
            <a:lvl1pPr>
              <a:defRPr sz="900" dirty="0"/>
            </a:lvl1pPr>
          </a:lstStyle>
          <a:p>
            <a:fld id="{27A13296-8103-46F4-BA41-F532E14F2100}" type="slidenum">
              <a:rPr lang="en-US" dirty="0"/>
              <a:t>60</a:t>
            </a:fld>
            <a:endParaRPr lang="en-US" dirty="0"/>
          </a:p>
        </p:txBody>
      </p:sp>
      <p:sp>
        <p:nvSpPr>
          <p:cNvPr id="7" name="Text Placeholder 6"/>
          <p:cNvSpPr>
            <a:spLocks noGrp="1"/>
          </p:cNvSpPr>
          <p:nvPr>
            <p:ph type="body" sz="half" idx="13"/>
          </p:nvPr>
        </p:nvSpPr>
        <p:spPr bwMode="white">
          <a:xfrm>
            <a:off x="7769352" y="2743200"/>
            <a:ext cx="2432304" cy="2889504"/>
          </a:xfrm>
          <a:ln>
            <a:headEnd type="none"/>
            <a:tailEnd type="none"/>
          </a:ln>
        </p:spPr>
        <p:txBody>
          <a:bodyPr wrap="square" anchor="b"/>
          <a:lstStyle/>
          <a:p>
            <a:r>
              <a:rPr sz="900" dirty="0">
                <a:solidFill>
                  <a:srgbClr val="000000"/>
                </a:solidFill>
                <a:latin typeface="Calibri (Body)"/>
                <a:ea typeface="Calibri (Body)"/>
                <a:cs typeface="Calibri (Body)"/>
              </a:rPr>
              <a:t>Rates of parathyroidectomy between 1996 and 2012. Parathyroidectomy rate (per 1000 patient years). DOPPS phases: 1=1996 to 2001, 2=2002 to 2004, 3=2005 to 2008, 4=2009 to 2011, 5=2012 to 2015. Eur-A/NZ includes Australia, Belgium, France, Germany, Italy, New Zealand, Spain, Sweden, and the United Kingdom; North America includes Canada and the United States. Adapted from Tentori et al.71 Adaptations are themselves works protected by copyright. So in order to publish this adaptation, authorization must be obtained both from the owner of the copyright in the original work and from the owner of copyright in the translation or adaptation.</a:t>
            </a:r>
          </a:p>
          <a:p>
            <a:endParaRPr sz="900" dirty="0">
              <a:solidFill>
                <a:srgbClr val="000000"/>
              </a:solidFill>
              <a:latin typeface="Calibri (Body)"/>
              <a:ea typeface="Calibri (Body)"/>
              <a:cs typeface="Calibri (Body)"/>
            </a:endParaRPr>
          </a:p>
        </p:txBody>
      </p:sp>
      <p:pic>
        <p:nvPicPr>
          <p:cNvPr id="8" name="Picture 8"/>
          <p:cNvPicPr>
            <a:picLocks noChangeAspect="1"/>
          </p:cNvPicPr>
          <p:nvPr/>
        </p:nvPicPr>
        <p:blipFill>
          <a:blip r:embed="rId3">
            <a:lum/>
          </a:blip>
          <a:srcRect/>
          <a:stretch>
            <a:fillRect/>
          </a:stretch>
        </p:blipFill>
        <p:spPr bwMode="white">
          <a:xfrm>
            <a:off x="1706880" y="5943600"/>
            <a:ext cx="1600200" cy="685800"/>
          </a:xfrm>
          <a:prstGeom prst="rect">
            <a:avLst/>
          </a:prstGeom>
          <a:ln>
            <a:headEnd type="none"/>
            <a:tailEnd type="none"/>
          </a:ln>
        </p:spPr>
      </p:pic>
      <p:pic>
        <p:nvPicPr>
          <p:cNvPr id="9" name="Picture 9"/>
          <p:cNvPicPr>
            <a:picLocks noChangeAspect="1"/>
          </p:cNvPicPr>
          <p:nvPr/>
        </p:nvPicPr>
        <p:blipFill>
          <a:blip r:embed="rId4">
            <a:lum/>
          </a:blip>
          <a:srcRect/>
          <a:stretch>
            <a:fillRect/>
          </a:stretch>
        </p:blipFill>
        <p:spPr bwMode="white">
          <a:xfrm>
            <a:off x="2342750" y="2190750"/>
            <a:ext cx="4762500" cy="2476500"/>
          </a:xfrm>
          <a:prstGeom prst="rect">
            <a:avLst/>
          </a:prstGeom>
          <a:ln>
            <a:headEnd type="none"/>
            <a:tailEnd type="none"/>
          </a:ln>
        </p:spPr>
      </p:pic>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white">
          <a:ln>
            <a:headEnd type="none"/>
            <a:tailEnd type="none"/>
          </a:ln>
        </p:spPr>
        <p:txBody>
          <a:bodyPr wrap="square"/>
          <a:lstStyle/>
          <a:p>
            <a:r>
              <a:t>FIGURE 5</a:t>
            </a:r>
          </a:p>
        </p:txBody>
      </p:sp>
      <p:sp>
        <p:nvSpPr>
          <p:cNvPr id="4" name="Text Placeholder 3"/>
          <p:cNvSpPr>
            <a:spLocks noGrp="1"/>
          </p:cNvSpPr>
          <p:nvPr>
            <p:ph type="body" sz="half" idx="2"/>
          </p:nvPr>
        </p:nvSpPr>
        <p:spPr bwMode="white">
          <a:xfrm>
            <a:off x="7769352" y="741578"/>
            <a:ext cx="2432304" cy="1832400"/>
          </a:xfrm>
          <a:ln>
            <a:headEnd type="none"/>
            <a:tailEnd type="none"/>
          </a:ln>
        </p:spPr>
        <p:txBody>
          <a:bodyPr wrap="square" anchor="t">
            <a:normAutofit fontScale="77500" lnSpcReduction="20000"/>
          </a:bodyPr>
          <a:lstStyle/>
          <a:p>
            <a:r>
              <a:rPr sz="900" u="sng" dirty="0">
                <a:solidFill>
                  <a:srgbClr val="000000"/>
                </a:solidFill>
                <a:latin typeface="Calibri (Body)"/>
                <a:ea typeface="Calibri (Body)"/>
                <a:cs typeface="Calibri (Body)"/>
                <a:hlinkClick r:id="rId2" action="ppaction://hlinkfile"/>
              </a:rPr>
              <a:t>The American Association of Endocrine Surgeons Guidelines for the Definitive Surgical Management of Secondary and Tertiary Renal Hyperparathyroidism</a:t>
            </a:r>
          </a:p>
          <a:p>
            <a:endParaRPr sz="900" u="sng" dirty="0">
              <a:solidFill>
                <a:srgbClr val="000000"/>
              </a:solidFill>
              <a:latin typeface="Calibri (Body)"/>
              <a:ea typeface="Calibri (Body)"/>
              <a:cs typeface="Calibri (Body)"/>
              <a:hlinkClick r:id="rId2" action="ppaction://hlinkfile"/>
            </a:endParaRPr>
          </a:p>
          <a:p>
            <a:r>
              <a:rPr sz="900" dirty="0">
                <a:solidFill>
                  <a:srgbClr val="000000"/>
                </a:solidFill>
                <a:latin typeface="Calibri (Body)"/>
                <a:ea typeface="Calibri (Body)"/>
                <a:cs typeface="Calibri (Body)"/>
              </a:rPr>
              <a:t>Dream, Sophie; Kuo, Lindsay E.; Kuo, Jennifer H.; Sprague, Stuart M.; Nwariaku, Fiemu E.; Wolf, Myles; Olson, John A. Jr; Moe, Sharon M.; Lindeman, Brenessa; Chen, Herbert</a:t>
            </a:r>
          </a:p>
          <a:p>
            <a:endParaRPr sz="900" dirty="0">
              <a:solidFill>
                <a:srgbClr val="000000"/>
              </a:solidFill>
              <a:latin typeface="Calibri (Body)"/>
              <a:ea typeface="Calibri (Body)"/>
              <a:cs typeface="Calibri (Body)"/>
            </a:endParaRPr>
          </a:p>
          <a:p>
            <a:r>
              <a:rPr sz="900" dirty="0">
                <a:solidFill>
                  <a:srgbClr val="000000"/>
                </a:solidFill>
                <a:latin typeface="Calibri (Body)"/>
                <a:ea typeface="Calibri (Body)"/>
                <a:cs typeface="Calibri (Body)"/>
              </a:rPr>
              <a:t>Annals of Surgery276(3):e141-e176, September 2022.</a:t>
            </a:r>
          </a:p>
          <a:p>
            <a:endParaRPr sz="900" dirty="0">
              <a:solidFill>
                <a:srgbClr val="000000"/>
              </a:solidFill>
              <a:latin typeface="Calibri (Body)"/>
              <a:ea typeface="Calibri (Body)"/>
              <a:cs typeface="Calibri (Body)"/>
            </a:endParaRPr>
          </a:p>
          <a:p>
            <a:r>
              <a:rPr sz="900" dirty="0">
                <a:solidFill>
                  <a:srgbClr val="000000"/>
                </a:solidFill>
                <a:latin typeface="Calibri (Body)"/>
                <a:ea typeface="Calibri (Body)"/>
                <a:cs typeface="Calibri (Body)"/>
              </a:rPr>
              <a:t>doi: 10.1097/SLA.0000000000005522</a:t>
            </a:r>
          </a:p>
          <a:p>
            <a:endParaRPr sz="900" dirty="0">
              <a:solidFill>
                <a:srgbClr val="000000"/>
              </a:solidFill>
              <a:latin typeface="Calibri (Body)"/>
              <a:ea typeface="Calibri (Body)"/>
              <a:cs typeface="Calibri (Body)"/>
            </a:endParaRPr>
          </a:p>
        </p:txBody>
      </p:sp>
      <p:sp>
        <p:nvSpPr>
          <p:cNvPr id="5" name="Footer Placeholder 4"/>
          <p:cNvSpPr>
            <a:spLocks noGrp="1"/>
          </p:cNvSpPr>
          <p:nvPr>
            <p:ph type="ftr" sz="quarter" idx="11"/>
          </p:nvPr>
        </p:nvSpPr>
        <p:spPr bwMode="white">
          <a:ln>
            <a:headEnd type="none"/>
            <a:tailEnd type="none"/>
          </a:ln>
        </p:spPr>
        <p:txBody>
          <a:bodyPr wrap="square"/>
          <a:lstStyle>
            <a:lvl1pPr>
              <a:defRPr sz="900" dirty="0"/>
            </a:lvl1pPr>
          </a:lstStyle>
          <a:p>
            <a:r>
              <a:rPr lang="en-US" dirty="0"/>
              <a:t>Copyright © 2024 Wolters Kluwer. Published by Lippincott Williams &amp; Wilkins.</a:t>
            </a:r>
          </a:p>
        </p:txBody>
      </p:sp>
      <p:sp>
        <p:nvSpPr>
          <p:cNvPr id="6" name="Slide Number Placeholder 5"/>
          <p:cNvSpPr>
            <a:spLocks noGrp="1"/>
          </p:cNvSpPr>
          <p:nvPr>
            <p:ph type="sldNum" sz="quarter" idx="12"/>
          </p:nvPr>
        </p:nvSpPr>
        <p:spPr bwMode="white">
          <a:ln>
            <a:headEnd type="none"/>
            <a:tailEnd type="none"/>
          </a:ln>
        </p:spPr>
        <p:txBody>
          <a:bodyPr wrap="square"/>
          <a:lstStyle>
            <a:lvl1pPr>
              <a:defRPr sz="900" dirty="0"/>
            </a:lvl1pPr>
          </a:lstStyle>
          <a:p>
            <a:fld id="{27A13296-8103-46F4-BA41-F532E14F2100}" type="slidenum">
              <a:rPr lang="en-US" dirty="0"/>
              <a:t>61</a:t>
            </a:fld>
            <a:endParaRPr lang="en-US" dirty="0"/>
          </a:p>
        </p:txBody>
      </p:sp>
      <p:sp>
        <p:nvSpPr>
          <p:cNvPr id="7" name="Text Placeholder 6"/>
          <p:cNvSpPr>
            <a:spLocks noGrp="1"/>
          </p:cNvSpPr>
          <p:nvPr>
            <p:ph type="body" sz="half" idx="13"/>
          </p:nvPr>
        </p:nvSpPr>
        <p:spPr bwMode="white">
          <a:xfrm>
            <a:off x="7769352" y="2743200"/>
            <a:ext cx="2432304" cy="2889504"/>
          </a:xfrm>
          <a:ln>
            <a:headEnd type="none"/>
            <a:tailEnd type="none"/>
          </a:ln>
        </p:spPr>
        <p:txBody>
          <a:bodyPr wrap="square" anchor="b"/>
          <a:lstStyle/>
          <a:p>
            <a:r>
              <a:rPr sz="900" dirty="0">
                <a:solidFill>
                  <a:srgbClr val="000000"/>
                </a:solidFill>
                <a:latin typeface="Calibri (Body)"/>
                <a:ea typeface="Calibri (Body)"/>
                <a:cs typeface="Calibri (Body)"/>
              </a:rPr>
              <a:t>Propensity-matched outcomes of Japanese dialysis patients who underwent parathyroidectomy versus those that did not across subgroups. Stratified HRs (and 95% CIs) for all-cause and cardiovascular mortality in the propensity score–matched cohort comparing patients who had undergone PTX with those who had not. BMI indicates body mass index; CV, cardiovascular; CVD, cardiovascular disease; DM, diabetes mellitus; VDRA, vitamin D receptor activator. Adapted from Komaba et al.91 Adaptations are themselves works protected by copyright. So in order to publish this adaptation, authorization must be obtained both from the owner of the copyright in the original work and from the owner of copyright in the translation or adaptation.</a:t>
            </a:r>
          </a:p>
          <a:p>
            <a:endParaRPr sz="900" dirty="0">
              <a:solidFill>
                <a:srgbClr val="000000"/>
              </a:solidFill>
              <a:latin typeface="Calibri (Body)"/>
              <a:ea typeface="Calibri (Body)"/>
              <a:cs typeface="Calibri (Body)"/>
            </a:endParaRPr>
          </a:p>
        </p:txBody>
      </p:sp>
      <p:pic>
        <p:nvPicPr>
          <p:cNvPr id="8" name="Picture 8"/>
          <p:cNvPicPr>
            <a:picLocks noChangeAspect="1"/>
          </p:cNvPicPr>
          <p:nvPr/>
        </p:nvPicPr>
        <p:blipFill>
          <a:blip r:embed="rId3">
            <a:lum/>
          </a:blip>
          <a:srcRect/>
          <a:stretch>
            <a:fillRect/>
          </a:stretch>
        </p:blipFill>
        <p:spPr bwMode="white">
          <a:xfrm>
            <a:off x="1706880" y="5943600"/>
            <a:ext cx="1600200" cy="685800"/>
          </a:xfrm>
          <a:prstGeom prst="rect">
            <a:avLst/>
          </a:prstGeom>
          <a:ln>
            <a:headEnd type="none"/>
            <a:tailEnd type="none"/>
          </a:ln>
        </p:spPr>
      </p:pic>
      <p:pic>
        <p:nvPicPr>
          <p:cNvPr id="9" name="Picture 9"/>
          <p:cNvPicPr>
            <a:picLocks noChangeAspect="1"/>
          </p:cNvPicPr>
          <p:nvPr/>
        </p:nvPicPr>
        <p:blipFill>
          <a:blip r:embed="rId4">
            <a:lum/>
          </a:blip>
          <a:srcRect/>
          <a:stretch>
            <a:fillRect/>
          </a:stretch>
        </p:blipFill>
        <p:spPr bwMode="white">
          <a:xfrm>
            <a:off x="2342750" y="2071689"/>
            <a:ext cx="4762500" cy="2714625"/>
          </a:xfrm>
          <a:prstGeom prst="rect">
            <a:avLst/>
          </a:prstGeom>
          <a:ln>
            <a:headEnd type="none"/>
            <a:tailEnd type="none"/>
          </a:ln>
        </p:spPr>
      </p:pic>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A3991C-7A3E-2168-B52D-13BEB17C6BF8}"/>
            </a:ext>
          </a:extLst>
        </p:cNvPr>
        <p:cNvGrpSpPr/>
        <p:nvPr/>
      </p:nvGrpSpPr>
      <p:grpSpPr>
        <a:xfrm>
          <a:off x="0" y="0"/>
          <a:ext cx="0" cy="0"/>
          <a:chOff x="0" y="0"/>
          <a:chExt cx="0" cy="0"/>
        </a:xfrm>
      </p:grpSpPr>
    </p:spTree>
    <p:extLst>
      <p:ext uri="{BB962C8B-B14F-4D97-AF65-F5344CB8AC3E}">
        <p14:creationId xmlns:p14="http://schemas.microsoft.com/office/powerpoint/2010/main" val="366223224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F869E5F-EDD1-4303-BBFC-F658140CF07E}"/>
              </a:ext>
            </a:extLst>
          </p:cNvPr>
          <p:cNvSpPr/>
          <p:nvPr/>
        </p:nvSpPr>
        <p:spPr>
          <a:xfrm>
            <a:off x="0" y="0"/>
            <a:ext cx="12192000" cy="13509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FFFFFF"/>
              </a:solidFill>
              <a:effectLst/>
              <a:uLnTx/>
              <a:uFillTx/>
              <a:latin typeface="Arial"/>
              <a:ea typeface="+mn-ea"/>
              <a:cs typeface="+mn-cs"/>
              <a:sym typeface="Arial"/>
            </a:endParaRPr>
          </a:p>
        </p:txBody>
      </p:sp>
      <p:pic>
        <p:nvPicPr>
          <p:cNvPr id="4" name="Picture 3">
            <a:extLst>
              <a:ext uri="{FF2B5EF4-FFF2-40B4-BE49-F238E27FC236}">
                <a16:creationId xmlns:a16="http://schemas.microsoft.com/office/drawing/2014/main" id="{341EC9C4-1995-4521-B68E-D864F0F98548}"/>
              </a:ext>
            </a:extLst>
          </p:cNvPr>
          <p:cNvPicPr>
            <a:picLocks noChangeAspect="1"/>
          </p:cNvPicPr>
          <p:nvPr/>
        </p:nvPicPr>
        <p:blipFill>
          <a:blip r:embed="rId3"/>
          <a:stretch>
            <a:fillRect/>
          </a:stretch>
        </p:blipFill>
        <p:spPr>
          <a:xfrm>
            <a:off x="0" y="371959"/>
            <a:ext cx="2882685" cy="2882685"/>
          </a:xfrm>
          <a:prstGeom prst="rect">
            <a:avLst/>
          </a:prstGeom>
        </p:spPr>
      </p:pic>
      <p:sp>
        <p:nvSpPr>
          <p:cNvPr id="2" name="Title 1">
            <a:extLst>
              <a:ext uri="{FF2B5EF4-FFF2-40B4-BE49-F238E27FC236}">
                <a16:creationId xmlns:a16="http://schemas.microsoft.com/office/drawing/2014/main" id="{33B361B8-C9FE-8E37-2C39-66045E8A59BB}"/>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19298515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31EF7-7E85-6F1D-4A9F-D2D049012138}"/>
              </a:ext>
            </a:extLst>
          </p:cNvPr>
          <p:cNvSpPr>
            <a:spLocks noGrp="1"/>
          </p:cNvSpPr>
          <p:nvPr>
            <p:ph type="title"/>
          </p:nvPr>
        </p:nvSpPr>
        <p:spPr>
          <a:xfrm>
            <a:off x="493643" y="378377"/>
            <a:ext cx="10515600" cy="1325563"/>
          </a:xfrm>
        </p:spPr>
        <p:txBody>
          <a:bodyPr>
            <a:normAutofit/>
          </a:bodyPr>
          <a:lstStyle/>
          <a:p>
            <a:r>
              <a:rPr lang="en-US" sz="3600" dirty="0">
                <a:latin typeface="+mj-lt"/>
              </a:rPr>
              <a:t>American College of Physicians Grading System</a:t>
            </a:r>
          </a:p>
        </p:txBody>
      </p:sp>
      <p:sp>
        <p:nvSpPr>
          <p:cNvPr id="3" name="Text Placeholder 2">
            <a:extLst>
              <a:ext uri="{FF2B5EF4-FFF2-40B4-BE49-F238E27FC236}">
                <a16:creationId xmlns:a16="http://schemas.microsoft.com/office/drawing/2014/main" id="{FB32D183-60D1-AA8F-8415-484616860D4A}"/>
              </a:ext>
            </a:extLst>
          </p:cNvPr>
          <p:cNvSpPr>
            <a:spLocks noGrp="1"/>
          </p:cNvSpPr>
          <p:nvPr>
            <p:ph type="body" idx="1"/>
          </p:nvPr>
        </p:nvSpPr>
        <p:spPr>
          <a:xfrm>
            <a:off x="838200" y="1577009"/>
            <a:ext cx="10515600" cy="4599954"/>
          </a:xfrm>
        </p:spPr>
        <p:txBody>
          <a:bodyPr>
            <a:normAutofit fontScale="85000" lnSpcReduction="20000"/>
          </a:bodyPr>
          <a:lstStyle/>
          <a:p>
            <a:pPr>
              <a:buFont typeface="Arial" panose="020B0604020202020204" pitchFamily="34" charset="0"/>
              <a:buNone/>
            </a:pPr>
            <a:r>
              <a:rPr lang="en-US" altLang="en-US" b="1" u="sng" dirty="0">
                <a:ea typeface="ＭＳ Ｐゴシック" panose="020B0600070205080204" pitchFamily="34" charset="-128"/>
              </a:rPr>
              <a:t>Grading designation</a:t>
            </a:r>
          </a:p>
          <a:p>
            <a:pPr>
              <a:buFont typeface="Arial" panose="020B0604020202020204" pitchFamily="34" charset="0"/>
              <a:buChar char="•"/>
            </a:pPr>
            <a:r>
              <a:rPr lang="en-US" altLang="en-US" dirty="0">
                <a:ea typeface="ＭＳ Ｐゴシック" panose="020B0600070205080204" pitchFamily="34" charset="-128"/>
              </a:rPr>
              <a:t>Strong - Benefits outweigh risks/Should be applied to all patients</a:t>
            </a:r>
          </a:p>
          <a:p>
            <a:pPr>
              <a:buFont typeface="Arial" panose="020B0604020202020204" pitchFamily="34" charset="0"/>
              <a:buChar char="•"/>
            </a:pPr>
            <a:r>
              <a:rPr lang="en-US" altLang="en-US" dirty="0">
                <a:ea typeface="ＭＳ Ｐゴシック" panose="020B0600070205080204" pitchFamily="34" charset="-128"/>
              </a:rPr>
              <a:t>Weak - Benefits balance the risks</a:t>
            </a:r>
          </a:p>
          <a:p>
            <a:pPr>
              <a:buFont typeface="Arial" panose="020B0604020202020204" pitchFamily="34" charset="0"/>
              <a:buChar char="•"/>
            </a:pPr>
            <a:r>
              <a:rPr lang="en-US" altLang="en-US" dirty="0">
                <a:ea typeface="ＭＳ Ｐゴシック" panose="020B0600070205080204" pitchFamily="34" charset="-128"/>
              </a:rPr>
              <a:t>Insufficient - not enough evidence to judge</a:t>
            </a:r>
          </a:p>
          <a:p>
            <a:pPr>
              <a:buFont typeface="Arial" panose="020B0604020202020204" pitchFamily="34" charset="0"/>
              <a:buChar char="•"/>
            </a:pPr>
            <a:endParaRPr lang="en-US" altLang="en-US" dirty="0">
              <a:ea typeface="ＭＳ Ｐゴシック" panose="020B0600070205080204" pitchFamily="34" charset="-128"/>
            </a:endParaRPr>
          </a:p>
          <a:p>
            <a:pPr>
              <a:buFont typeface="Arial" panose="020B0604020202020204" pitchFamily="34" charset="0"/>
              <a:buNone/>
            </a:pPr>
            <a:r>
              <a:rPr lang="en-US" altLang="en-US" b="1" u="sng" dirty="0">
                <a:ea typeface="ＭＳ Ｐゴシック" panose="020B0600070205080204" pitchFamily="34" charset="-128"/>
              </a:rPr>
              <a:t>Strength of Recommendation</a:t>
            </a:r>
          </a:p>
          <a:p>
            <a:pPr>
              <a:buFont typeface="Arial" panose="020B0604020202020204" pitchFamily="34" charset="0"/>
              <a:buChar char="•"/>
            </a:pPr>
            <a:r>
              <a:rPr lang="en-US" altLang="en-US" dirty="0">
                <a:ea typeface="ＭＳ Ｐゴシック" panose="020B0600070205080204" pitchFamily="34" charset="-128"/>
              </a:rPr>
              <a:t>High – Randomized Controlled Trial or overwhelming evidence</a:t>
            </a:r>
          </a:p>
          <a:p>
            <a:pPr>
              <a:buFont typeface="Arial" panose="020B0604020202020204" pitchFamily="34" charset="0"/>
              <a:buChar char="•"/>
            </a:pPr>
            <a:r>
              <a:rPr lang="en-US" altLang="en-US" dirty="0">
                <a:ea typeface="ＭＳ Ｐゴシック" panose="020B0600070205080204" pitchFamily="34" charset="-128"/>
              </a:rPr>
              <a:t>Moderate – Randomized Controlled Trial with limitations, designed cohort studies, large observational studies</a:t>
            </a:r>
          </a:p>
          <a:p>
            <a:pPr>
              <a:buFont typeface="Arial" panose="020B0604020202020204" pitchFamily="34" charset="0"/>
              <a:buChar char="•"/>
            </a:pPr>
            <a:r>
              <a:rPr lang="en-US" altLang="en-US" dirty="0">
                <a:ea typeface="ＭＳ Ｐゴシック" panose="020B0600070205080204" pitchFamily="34" charset="-128"/>
              </a:rPr>
              <a:t>Low - potentially biased or small observational or case studies</a:t>
            </a:r>
          </a:p>
          <a:p>
            <a:pPr marL="114300" indent="0">
              <a:buNone/>
            </a:pPr>
            <a:endParaRPr lang="en-US" altLang="en-US" dirty="0">
              <a:ea typeface="ＭＳ Ｐゴシック" panose="020B0600070205080204" pitchFamily="34" charset="-128"/>
            </a:endParaRPr>
          </a:p>
          <a:p>
            <a:pPr marL="114300" indent="0">
              <a:buNone/>
            </a:pPr>
            <a:r>
              <a:rPr lang="en-US" dirty="0">
                <a:solidFill>
                  <a:schemeClr val="tx1">
                    <a:lumMod val="60000"/>
                    <a:lumOff val="40000"/>
                  </a:schemeClr>
                </a:solidFill>
              </a:rPr>
              <a:t>https://www.acpjournals.org/doi/10.7326/0003-4819-153-3-201008030-00010</a:t>
            </a:r>
            <a:endParaRPr lang="en-US" altLang="en-US" dirty="0">
              <a:solidFill>
                <a:schemeClr val="tx1">
                  <a:lumMod val="60000"/>
                  <a:lumOff val="40000"/>
                </a:schemeClr>
              </a:solidFill>
              <a:ea typeface="ＭＳ Ｐゴシック" panose="020B0600070205080204" pitchFamily="34" charset="-128"/>
            </a:endParaRPr>
          </a:p>
          <a:p>
            <a:endParaRPr lang="en-US" dirty="0"/>
          </a:p>
        </p:txBody>
      </p:sp>
    </p:spTree>
    <p:extLst>
      <p:ext uri="{BB962C8B-B14F-4D97-AF65-F5344CB8AC3E}">
        <p14:creationId xmlns:p14="http://schemas.microsoft.com/office/powerpoint/2010/main" val="1866968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57031-A097-4C7C-84C6-494ABF2B08E2}"/>
              </a:ext>
            </a:extLst>
          </p:cNvPr>
          <p:cNvSpPr>
            <a:spLocks noGrp="1"/>
          </p:cNvSpPr>
          <p:nvPr>
            <p:ph type="title"/>
          </p:nvPr>
        </p:nvSpPr>
        <p:spPr/>
        <p:txBody>
          <a:bodyPr/>
          <a:lstStyle/>
          <a:p>
            <a:r>
              <a:rPr lang="en-US" dirty="0"/>
              <a:t>Cautions to Implementation</a:t>
            </a:r>
          </a:p>
        </p:txBody>
      </p:sp>
      <p:sp>
        <p:nvSpPr>
          <p:cNvPr id="3" name="Text Placeholder 2">
            <a:extLst>
              <a:ext uri="{FF2B5EF4-FFF2-40B4-BE49-F238E27FC236}">
                <a16:creationId xmlns:a16="http://schemas.microsoft.com/office/drawing/2014/main" id="{B830E875-3F88-42BE-9794-4D722D30C6B2}"/>
              </a:ext>
            </a:extLst>
          </p:cNvPr>
          <p:cNvSpPr>
            <a:spLocks noGrp="1"/>
          </p:cNvSpPr>
          <p:nvPr>
            <p:ph type="body" idx="1"/>
          </p:nvPr>
        </p:nvSpPr>
        <p:spPr>
          <a:xfrm>
            <a:off x="838200" y="1425644"/>
            <a:ext cx="10515600" cy="4351338"/>
          </a:xfrm>
        </p:spPr>
        <p:txBody>
          <a:bodyPr>
            <a:normAutofit lnSpcReduction="10000"/>
          </a:bodyPr>
          <a:lstStyle/>
          <a:p>
            <a:r>
              <a:rPr lang="en-US" dirty="0"/>
              <a:t>These guidelines present the authors’ consensus view of the management of renal HPT based on the current available evidence.</a:t>
            </a:r>
          </a:p>
          <a:p>
            <a:r>
              <a:rPr lang="en-US" dirty="0"/>
              <a:t>The responsibility of maintaining an updated working knowledge for the care of renal HPT is the responsibility of treating physicians as the current evidence will change. The guidelines cannot be considered inclusive of all proper methods of care; and may omit other treatments reasonably directed at obtaining the same results. </a:t>
            </a:r>
          </a:p>
          <a:p>
            <a:r>
              <a:rPr lang="en-US" dirty="0"/>
              <a:t>The guidelines are meant to be flexible and do not account for individual patient characteristics. They do not represent the only approach to treating renal HPT and should not replace individual physician judgment. </a:t>
            </a:r>
          </a:p>
        </p:txBody>
      </p:sp>
    </p:spTree>
    <p:extLst>
      <p:ext uri="{BB962C8B-B14F-4D97-AF65-F5344CB8AC3E}">
        <p14:creationId xmlns:p14="http://schemas.microsoft.com/office/powerpoint/2010/main" val="300185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D7AF1-17F5-55E4-A7DC-D3FBCA92A1F7}"/>
              </a:ext>
            </a:extLst>
          </p:cNvPr>
          <p:cNvSpPr>
            <a:spLocks noGrp="1"/>
          </p:cNvSpPr>
          <p:nvPr>
            <p:ph type="title"/>
          </p:nvPr>
        </p:nvSpPr>
        <p:spPr/>
        <p:txBody>
          <a:bodyPr/>
          <a:lstStyle/>
          <a:p>
            <a:r>
              <a:rPr lang="en-US" dirty="0"/>
              <a:t>Abbreviations</a:t>
            </a:r>
          </a:p>
        </p:txBody>
      </p:sp>
      <p:sp>
        <p:nvSpPr>
          <p:cNvPr id="3" name="Text Placeholder 2">
            <a:extLst>
              <a:ext uri="{FF2B5EF4-FFF2-40B4-BE49-F238E27FC236}">
                <a16:creationId xmlns:a16="http://schemas.microsoft.com/office/drawing/2014/main" id="{6A0B46CB-DE81-D1FE-5BD1-F8D502C57D77}"/>
              </a:ext>
            </a:extLst>
          </p:cNvPr>
          <p:cNvSpPr>
            <a:spLocks noGrp="1"/>
          </p:cNvSpPr>
          <p:nvPr>
            <p:ph type="body" idx="1"/>
          </p:nvPr>
        </p:nvSpPr>
        <p:spPr>
          <a:xfrm>
            <a:off x="838200" y="1431234"/>
            <a:ext cx="5181600" cy="5426765"/>
          </a:xfrm>
        </p:spPr>
        <p:txBody>
          <a:bodyPr>
            <a:normAutofit fontScale="77500" lnSpcReduction="20000"/>
          </a:bodyPr>
          <a:lstStyle/>
          <a:p>
            <a:r>
              <a:rPr lang="en-US" sz="3100" dirty="0"/>
              <a:t>SHPT – Secondary Hyperparathyroidism</a:t>
            </a:r>
          </a:p>
          <a:p>
            <a:r>
              <a:rPr lang="en-US" sz="3100" dirty="0"/>
              <a:t>PTH – Parathyroid hormone</a:t>
            </a:r>
          </a:p>
          <a:p>
            <a:r>
              <a:rPr lang="en-US" sz="3100" dirty="0"/>
              <a:t>Ca – Calcium</a:t>
            </a:r>
          </a:p>
          <a:p>
            <a:r>
              <a:rPr lang="en-US" sz="3100" dirty="0"/>
              <a:t>Phos – Phosphorus</a:t>
            </a:r>
          </a:p>
          <a:p>
            <a:r>
              <a:rPr lang="en-US" sz="3100" dirty="0"/>
              <a:t>CKD – Chronic Kidney Disease</a:t>
            </a:r>
          </a:p>
          <a:p>
            <a:r>
              <a:rPr lang="en-US" sz="3100" dirty="0"/>
              <a:t>G5D – Grade 5 Disease</a:t>
            </a:r>
          </a:p>
          <a:p>
            <a:r>
              <a:rPr lang="en-US" sz="3100" dirty="0"/>
              <a:t>KDIGO - Kidney Disease: Improving Global Outcomes</a:t>
            </a:r>
          </a:p>
          <a:p>
            <a:r>
              <a:rPr lang="en-US" sz="3100" dirty="0"/>
              <a:t>PTX – Parathyroidectomy</a:t>
            </a:r>
          </a:p>
          <a:p>
            <a:r>
              <a:rPr lang="en-US" sz="3100" dirty="0"/>
              <a:t>THPT – Tertiary Hyperparathyroidism</a:t>
            </a:r>
          </a:p>
          <a:p>
            <a:r>
              <a:rPr lang="en-US" sz="3100" dirty="0"/>
              <a:t>RCT – Randomized controlled trial</a:t>
            </a:r>
          </a:p>
          <a:p>
            <a:r>
              <a:rPr lang="en-US" sz="3100" dirty="0"/>
              <a:t>AKI – Acute Kidney Injury</a:t>
            </a:r>
          </a:p>
          <a:p>
            <a:endParaRPr lang="en-US" dirty="0"/>
          </a:p>
        </p:txBody>
      </p:sp>
      <p:sp>
        <p:nvSpPr>
          <p:cNvPr id="4" name="Text Placeholder 3">
            <a:extLst>
              <a:ext uri="{FF2B5EF4-FFF2-40B4-BE49-F238E27FC236}">
                <a16:creationId xmlns:a16="http://schemas.microsoft.com/office/drawing/2014/main" id="{524EAA70-4476-96C7-A234-CCBC6BB0CE92}"/>
              </a:ext>
            </a:extLst>
          </p:cNvPr>
          <p:cNvSpPr>
            <a:spLocks noGrp="1"/>
          </p:cNvSpPr>
          <p:nvPr>
            <p:ph type="body" idx="2"/>
          </p:nvPr>
        </p:nvSpPr>
        <p:spPr>
          <a:xfrm>
            <a:off x="6172200" y="1431235"/>
            <a:ext cx="5181600" cy="5061640"/>
          </a:xfrm>
        </p:spPr>
        <p:txBody>
          <a:bodyPr>
            <a:normAutofit/>
          </a:bodyPr>
          <a:lstStyle/>
          <a:p>
            <a:r>
              <a:rPr lang="en-US" sz="2400" dirty="0"/>
              <a:t>eGFR – estimated glomerular filtration rate</a:t>
            </a:r>
          </a:p>
          <a:p>
            <a:r>
              <a:rPr lang="en-US" sz="2400" dirty="0"/>
              <a:t>CV – Cardiovascular</a:t>
            </a:r>
          </a:p>
          <a:p>
            <a:r>
              <a:rPr lang="en-US" sz="2400" dirty="0"/>
              <a:t>BP – Blood pressure</a:t>
            </a:r>
          </a:p>
          <a:p>
            <a:r>
              <a:rPr lang="en-US" sz="2400" dirty="0"/>
              <a:t>ESKD – End stage kidney disease</a:t>
            </a:r>
          </a:p>
          <a:p>
            <a:r>
              <a:rPr lang="en-US" sz="2400" dirty="0"/>
              <a:t>AMP – Antimicrobial prophylaxis</a:t>
            </a:r>
          </a:p>
          <a:p>
            <a:r>
              <a:rPr lang="en-US" sz="2400" dirty="0"/>
              <a:t>NSAIDs – Non-steroidal anti-inflammatory drugs</a:t>
            </a:r>
          </a:p>
          <a:p>
            <a:r>
              <a:rPr lang="en-US" sz="2400" dirty="0"/>
              <a:t>GI – Gastrointestinal</a:t>
            </a:r>
          </a:p>
          <a:p>
            <a:r>
              <a:rPr lang="en-US" sz="2400" dirty="0" err="1"/>
              <a:t>ioPTH</a:t>
            </a:r>
            <a:r>
              <a:rPr lang="en-US" sz="2400" dirty="0"/>
              <a:t> – intraoperative parathyroid hormone </a:t>
            </a:r>
          </a:p>
        </p:txBody>
      </p:sp>
    </p:spTree>
    <p:extLst>
      <p:ext uri="{BB962C8B-B14F-4D97-AF65-F5344CB8AC3E}">
        <p14:creationId xmlns:p14="http://schemas.microsoft.com/office/powerpoint/2010/main" val="926461324"/>
      </p:ext>
    </p:extLst>
  </p:cSld>
  <p:clrMapOvr>
    <a:masterClrMapping/>
  </p:clrMapOvr>
</p:sld>
</file>

<file path=ppt/theme/theme1.xml><?xml version="1.0" encoding="utf-8"?>
<a:theme xmlns:a="http://schemas.openxmlformats.org/drawingml/2006/main" name="Office Theme">
  <a:themeElements>
    <a:clrScheme name="Custom 3">
      <a:dk1>
        <a:srgbClr val="1F3864"/>
      </a:dk1>
      <a:lt1>
        <a:srgbClr val="FFFFFF"/>
      </a:lt1>
      <a:dk2>
        <a:srgbClr val="2F5496"/>
      </a:dk2>
      <a:lt2>
        <a:srgbClr val="2F5496"/>
      </a:lt2>
      <a:accent1>
        <a:srgbClr val="2F5496"/>
      </a:accent1>
      <a:accent2>
        <a:srgbClr val="8EAADB"/>
      </a:accent2>
      <a:accent3>
        <a:srgbClr val="B4C6E7"/>
      </a:accent3>
      <a:accent4>
        <a:srgbClr val="D9E2F3"/>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9FF12398C2EDC4890327306F345F49B" ma:contentTypeVersion="18" ma:contentTypeDescription="Create a new document." ma:contentTypeScope="" ma:versionID="69fb6f5d94b1a9a1eb199c470f2d2057">
  <xsd:schema xmlns:xsd="http://www.w3.org/2001/XMLSchema" xmlns:xs="http://www.w3.org/2001/XMLSchema" xmlns:p="http://schemas.microsoft.com/office/2006/metadata/properties" xmlns:ns2="483ddff2-9b2b-4368-b8cd-378ac60c41e5" xmlns:ns3="1b025fb2-31e4-4d82-b6d1-257967269871" targetNamespace="http://schemas.microsoft.com/office/2006/metadata/properties" ma:root="true" ma:fieldsID="0ec7ffecf2db2b427a5a7f55cca7c720" ns2:_="" ns3:_="">
    <xsd:import namespace="483ddff2-9b2b-4368-b8cd-378ac60c41e5"/>
    <xsd:import namespace="1b025fb2-31e4-4d82-b6d1-257967269871"/>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2:SharedWithUsers" minOccurs="0"/>
                <xsd:element ref="ns2:SharedWithDetails"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3ddff2-9b2b-4368-b8cd-378ac60c41e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39be6f66-3e0c-428f-969d-6094a384d721}" ma:internalName="TaxCatchAll" ma:showField="CatchAllData" ma:web="483ddff2-9b2b-4368-b8cd-378ac60c41e5">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b025fb2-31e4-4d82-b6d1-25796726987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element name="MediaLengthInSeconds" ma:index="23" nillable="true" ma:displayName="MediaLengthInSeconds" ma:hidden="true" ma:internalName="MediaLengthInSeconds" ma:readOnly="true">
      <xsd:simpleType>
        <xsd:restriction base="dms:Unknow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982455f3-2cb7-495f-aa72-87a21e17d25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8CBAD6D-1049-4064-84AC-4A7038D3A2B5}"/>
</file>

<file path=customXml/itemProps2.xml><?xml version="1.0" encoding="utf-8"?>
<ds:datastoreItem xmlns:ds="http://schemas.openxmlformats.org/officeDocument/2006/customXml" ds:itemID="{A7126330-384F-46D7-9B83-874764E8D020}"/>
</file>

<file path=customXml/itemProps3.xml><?xml version="1.0" encoding="utf-8"?>
<ds:datastoreItem xmlns:ds="http://schemas.openxmlformats.org/officeDocument/2006/customXml" ds:itemID="{A9D731B4-259D-432A-B597-279578D9D00A}"/>
</file>

<file path=docMetadata/LabelInfo.xml><?xml version="1.0" encoding="utf-8"?>
<clbl:labelList xmlns:clbl="http://schemas.microsoft.com/office/2020/mipLabelMetadata">
  <clbl:label id="{0b95a125-791c-4f0a-9f9e-99e363117506}" enabled="0" method="" siteId="{0b95a125-791c-4f0a-9f9e-99e363117506}" removed="1"/>
</clbl:labelList>
</file>

<file path=docProps/app.xml><?xml version="1.0" encoding="utf-8"?>
<Properties xmlns="http://schemas.openxmlformats.org/officeDocument/2006/extended-properties" xmlns:vt="http://schemas.openxmlformats.org/officeDocument/2006/docPropsVTypes">
  <TotalTime>4015</TotalTime>
  <Words>6610</Words>
  <Application>Microsoft Office PowerPoint</Application>
  <PresentationFormat>Widescreen</PresentationFormat>
  <Paragraphs>460</Paragraphs>
  <Slides>63</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63</vt:i4>
      </vt:variant>
    </vt:vector>
  </HeadingPairs>
  <TitlesOfParts>
    <vt:vector size="70" baseType="lpstr">
      <vt:lpstr>ＭＳ Ｐゴシック</vt:lpstr>
      <vt:lpstr>Arial</vt:lpstr>
      <vt:lpstr>Calibri</vt:lpstr>
      <vt:lpstr>Calibri (Body)</vt:lpstr>
      <vt:lpstr>Söhne</vt:lpstr>
      <vt:lpstr>Wingdings</vt:lpstr>
      <vt:lpstr>Office Theme</vt:lpstr>
      <vt:lpstr>The American Association of Endocrine Surgeons Guidelines for the Definitive Surgical Management of Secondary and Tertiary Renal Hyperparathyroidism   </vt:lpstr>
      <vt:lpstr>AAES Guidelines and Emerging Therapeutics Committee Workgroup </vt:lpstr>
      <vt:lpstr>The American Association of Endocrine Surgeons Guidelines for the definitive surgical management of Secondary and Tertiary Renal Hyperparathyroidism</vt:lpstr>
      <vt:lpstr>Guideline Author Disclosures</vt:lpstr>
      <vt:lpstr>Why Create a New Set of Guidelines?</vt:lpstr>
      <vt:lpstr>Goals of the AAES Guidelines</vt:lpstr>
      <vt:lpstr>American College of Physicians Grading System</vt:lpstr>
      <vt:lpstr>Cautions to Implementation</vt:lpstr>
      <vt:lpstr>Abbreviations</vt:lpstr>
      <vt:lpstr>Medical Management and Indications for Surgery</vt:lpstr>
      <vt:lpstr>Medical Management of SHPT</vt:lpstr>
      <vt:lpstr>Parathyroidectomy for SHPT</vt:lpstr>
      <vt:lpstr>Diagnosis of THPT</vt:lpstr>
      <vt:lpstr>Parathyroidectomy for THPT</vt:lpstr>
      <vt:lpstr>Imaging</vt:lpstr>
      <vt:lpstr>Imaging for Renal Hyperparathyroidism</vt:lpstr>
      <vt:lpstr>Imaging for Renal Hyperparathyroidism</vt:lpstr>
      <vt:lpstr>Imaging for Renal Hyperparathyroidism</vt:lpstr>
      <vt:lpstr>Preoperative and Perioperative Care</vt:lpstr>
      <vt:lpstr>AKI Risk Assessment and Dialysis Management</vt:lpstr>
      <vt:lpstr>AKI Risk Assessment and Dialysis Management</vt:lpstr>
      <vt:lpstr>Cardiopulmonary Risk Assessment</vt:lpstr>
      <vt:lpstr>Blood pressure management</vt:lpstr>
      <vt:lpstr>Anemia and Bleeding Management</vt:lpstr>
      <vt:lpstr>Vocal Cord Evaluation</vt:lpstr>
      <vt:lpstr>Vitamin D</vt:lpstr>
      <vt:lpstr>Calcium</vt:lpstr>
      <vt:lpstr>Calcimimetics</vt:lpstr>
      <vt:lpstr>Antibiotics</vt:lpstr>
      <vt:lpstr>Steroids</vt:lpstr>
      <vt:lpstr>Venous Thromboembolism Prophylaxis</vt:lpstr>
      <vt:lpstr>Pain Control</vt:lpstr>
      <vt:lpstr>Renal Hyperparathyroidism: Operative Principles</vt:lpstr>
      <vt:lpstr>GOAL OF SURGERY:  “The goal of PTX for kidney-related HPT is to decrease the source of the excess PTH.”</vt:lpstr>
      <vt:lpstr>SHPT Operative Principles: Subtotal &amp; Total PTX</vt:lpstr>
      <vt:lpstr>Thymectomy and Preferred Surgical Approach</vt:lpstr>
      <vt:lpstr>THPT: Operative principles</vt:lpstr>
      <vt:lpstr>Subtotal PTX</vt:lpstr>
      <vt:lpstr>Total Parathyroidectomy With or Without Autotransplantation </vt:lpstr>
      <vt:lpstr>Comparison of Surgical Approaches</vt:lpstr>
      <vt:lpstr>Role of ioPTH Monitoring in SHPT and THPT</vt:lpstr>
      <vt:lpstr>Type of ioPTH assay used</vt:lpstr>
      <vt:lpstr>Cryopreservation</vt:lpstr>
      <vt:lpstr>Post-Operative Management of Hypocalcemia</vt:lpstr>
      <vt:lpstr>Postoperative Hypocalcemia and Treatment Protocols</vt:lpstr>
      <vt:lpstr>Permanent Hypoparathyroidism</vt:lpstr>
      <vt:lpstr>Postoperative Bleeding</vt:lpstr>
      <vt:lpstr>Persistent Hyperparathyroidism</vt:lpstr>
      <vt:lpstr>Reoperation for Persistent or Recurrent Disease</vt:lpstr>
      <vt:lpstr>Causes of Persistent and Recurrent Disease </vt:lpstr>
      <vt:lpstr>Criteria and Decision-Making for Reoperation </vt:lpstr>
      <vt:lpstr>Imaging and Preoperative Localization </vt:lpstr>
      <vt:lpstr>Reoperation Following Subtotal PTX </vt:lpstr>
      <vt:lpstr>Reoperation Following Total PTX and Autotransplantation </vt:lpstr>
      <vt:lpstr>Definition of Cure and PTH Goals</vt:lpstr>
      <vt:lpstr>FIGURES</vt:lpstr>
      <vt:lpstr>FIGURE 1</vt:lpstr>
      <vt:lpstr>FIGURE 2</vt:lpstr>
      <vt:lpstr>FIGURE 3</vt:lpstr>
      <vt:lpstr>FIGURE 4</vt:lpstr>
      <vt:lpstr>FIGURE 5</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Physics and Principles of Ultrasound</dc:title>
  <dc:creator>Miller, Barbra</dc:creator>
  <cp:lastModifiedBy>Miller, Barbra</cp:lastModifiedBy>
  <cp:revision>93</cp:revision>
  <dcterms:created xsi:type="dcterms:W3CDTF">2022-01-19T12:52:06Z</dcterms:created>
  <dcterms:modified xsi:type="dcterms:W3CDTF">2024-04-07T18:57:50Z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0x01010019FF12398C2EDC4890327306F345F49B</vt:lpwstr>
  </property>
  <property fmtid="{D5CDD505-2E9C-101B-9397-08002B2CF9AE}" pid="3" name="_dlc_DocIdItemGuid">
    <vt:lpwstr>0a7572dd-2d4c-4232-afc4-8bb9efe5a3b4</vt:lpwstr>
  </property>
</Properties>
</file>