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8"/>
  </p:notesMasterIdLst>
  <p:sldIdLst>
    <p:sldId id="346" r:id="rId2"/>
    <p:sldId id="382" r:id="rId3"/>
    <p:sldId id="383" r:id="rId4"/>
    <p:sldId id="384" r:id="rId5"/>
    <p:sldId id="385" r:id="rId6"/>
    <p:sldId id="386" r:id="rId7"/>
    <p:sldId id="387" r:id="rId8"/>
    <p:sldId id="388" r:id="rId9"/>
    <p:sldId id="390" r:id="rId10"/>
    <p:sldId id="391" r:id="rId11"/>
    <p:sldId id="381" r:id="rId12"/>
    <p:sldId id="417" r:id="rId13"/>
    <p:sldId id="389" r:id="rId14"/>
    <p:sldId id="418" r:id="rId15"/>
    <p:sldId id="419" r:id="rId16"/>
    <p:sldId id="420" r:id="rId17"/>
    <p:sldId id="393" r:id="rId18"/>
    <p:sldId id="392" r:id="rId19"/>
    <p:sldId id="421" r:id="rId20"/>
    <p:sldId id="422" r:id="rId21"/>
    <p:sldId id="423" r:id="rId22"/>
    <p:sldId id="402" r:id="rId23"/>
    <p:sldId id="403" r:id="rId24"/>
    <p:sldId id="407" r:id="rId25"/>
    <p:sldId id="408" r:id="rId26"/>
    <p:sldId id="409" r:id="rId27"/>
    <p:sldId id="404" r:id="rId28"/>
    <p:sldId id="410" r:id="rId29"/>
    <p:sldId id="405" r:id="rId30"/>
    <p:sldId id="394" r:id="rId31"/>
    <p:sldId id="424" r:id="rId32"/>
    <p:sldId id="425" r:id="rId33"/>
    <p:sldId id="426" r:id="rId34"/>
    <p:sldId id="427" r:id="rId35"/>
    <p:sldId id="398" r:id="rId36"/>
    <p:sldId id="399" r:id="rId37"/>
    <p:sldId id="400" r:id="rId38"/>
    <p:sldId id="401" r:id="rId39"/>
    <p:sldId id="395" r:id="rId40"/>
    <p:sldId id="428" r:id="rId41"/>
    <p:sldId id="429" r:id="rId42"/>
    <p:sldId id="430" r:id="rId43"/>
    <p:sldId id="431" r:id="rId44"/>
    <p:sldId id="432" r:id="rId45"/>
    <p:sldId id="433" r:id="rId46"/>
    <p:sldId id="434" r:id="rId47"/>
    <p:sldId id="435" r:id="rId48"/>
    <p:sldId id="436" r:id="rId49"/>
    <p:sldId id="396" r:id="rId50"/>
    <p:sldId id="411" r:id="rId51"/>
    <p:sldId id="406" r:id="rId52"/>
    <p:sldId id="412" r:id="rId53"/>
    <p:sldId id="413" r:id="rId54"/>
    <p:sldId id="415" r:id="rId55"/>
    <p:sldId id="416" r:id="rId56"/>
    <p:sldId id="272" r:id="rId5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9" roundtripDataSignature="AMtx7mhxcjqx/t5aPxx82RoChaa4UD+Ix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lhelm, Scott" initials="WS" lastIdx="8" clrIdx="0">
    <p:extLst>
      <p:ext uri="{19B8F6BF-5375-455C-9EA6-DF929625EA0E}">
        <p15:presenceInfo xmlns:p15="http://schemas.microsoft.com/office/powerpoint/2012/main" userId="Wilhelm, Scot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386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8E1798-A995-4219-8FD8-1A827AA9A25E}" v="10" dt="2024-04-07T21:16:21.1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815"/>
    <p:restoredTop sz="80993" autoAdjust="0"/>
  </p:normalViewPr>
  <p:slideViewPr>
    <p:cSldViewPr snapToGrid="0">
      <p:cViewPr varScale="1">
        <p:scale>
          <a:sx n="46" d="100"/>
          <a:sy n="46" d="100"/>
        </p:scale>
        <p:origin x="168" y="24"/>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84" Type="http://schemas.openxmlformats.org/officeDocument/2006/relationships/tableStyles" Target="tableStyles.xml"/><Relationship Id="rId89"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79" Type="http://customschemas.google.com/relationships/presentationmetadata" Target="metadata"/><Relationship Id="rId87" Type="http://schemas.openxmlformats.org/officeDocument/2006/relationships/customXml" Target="../customXml/item1.xml"/><Relationship Id="rId5" Type="http://schemas.openxmlformats.org/officeDocument/2006/relationships/slide" Target="slides/slide4.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80" Type="http://schemas.openxmlformats.org/officeDocument/2006/relationships/commentAuthors" Target="commentAuthors.xml"/><Relationship Id="rId85"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83" Type="http://schemas.openxmlformats.org/officeDocument/2006/relationships/theme" Target="theme/theme1.xml"/><Relationship Id="rId88"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81" Type="http://schemas.openxmlformats.org/officeDocument/2006/relationships/presProps" Target="presProps.xml"/><Relationship Id="rId86"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er, Barbra" userId="f52220c8-dac8-45e5-95e8-4a75584f74dd" providerId="ADAL" clId="{0A8E1798-A995-4219-8FD8-1A827AA9A25E}"/>
    <pc:docChg chg="undo custSel delSld modSld">
      <pc:chgData name="Miller, Barbra" userId="f52220c8-dac8-45e5-95e8-4a75584f74dd" providerId="ADAL" clId="{0A8E1798-A995-4219-8FD8-1A827AA9A25E}" dt="2024-04-07T22:11:28.459" v="6401" actId="20577"/>
      <pc:docMkLst>
        <pc:docMk/>
      </pc:docMkLst>
      <pc:sldChg chg="addSp modSp mod">
        <pc:chgData name="Miller, Barbra" userId="f52220c8-dac8-45e5-95e8-4a75584f74dd" providerId="ADAL" clId="{0A8E1798-A995-4219-8FD8-1A827AA9A25E}" dt="2024-04-07T19:17:17.493" v="6"/>
        <pc:sldMkLst>
          <pc:docMk/>
          <pc:sldMk cId="2796808336" sldId="346"/>
        </pc:sldMkLst>
        <pc:spChg chg="add mod">
          <ac:chgData name="Miller, Barbra" userId="f52220c8-dac8-45e5-95e8-4a75584f74dd" providerId="ADAL" clId="{0A8E1798-A995-4219-8FD8-1A827AA9A25E}" dt="2024-04-07T19:16:56.188" v="5" actId="1076"/>
          <ac:spMkLst>
            <pc:docMk/>
            <pc:sldMk cId="2796808336" sldId="346"/>
            <ac:spMk id="2" creationId="{A876F37D-47C5-1084-09AD-664C14600EA5}"/>
          </ac:spMkLst>
        </pc:spChg>
        <pc:spChg chg="add mod">
          <ac:chgData name="Miller, Barbra" userId="f52220c8-dac8-45e5-95e8-4a75584f74dd" providerId="ADAL" clId="{0A8E1798-A995-4219-8FD8-1A827AA9A25E}" dt="2024-04-07T19:17:17.493" v="6"/>
          <ac:spMkLst>
            <pc:docMk/>
            <pc:sldMk cId="2796808336" sldId="346"/>
            <ac:spMk id="3" creationId="{75D24133-278F-ACCC-B3E6-20F14015B304}"/>
          </ac:spMkLst>
        </pc:spChg>
      </pc:sldChg>
      <pc:sldChg chg="modSp mod">
        <pc:chgData name="Miller, Barbra" userId="f52220c8-dac8-45e5-95e8-4a75584f74dd" providerId="ADAL" clId="{0A8E1798-A995-4219-8FD8-1A827AA9A25E}" dt="2024-04-07T19:39:42.904" v="394" actId="27636"/>
        <pc:sldMkLst>
          <pc:docMk/>
          <pc:sldMk cId="609783318" sldId="381"/>
        </pc:sldMkLst>
        <pc:spChg chg="mod">
          <ac:chgData name="Miller, Barbra" userId="f52220c8-dac8-45e5-95e8-4a75584f74dd" providerId="ADAL" clId="{0A8E1798-A995-4219-8FD8-1A827AA9A25E}" dt="2024-04-07T19:39:42.904" v="394" actId="27636"/>
          <ac:spMkLst>
            <pc:docMk/>
            <pc:sldMk cId="609783318" sldId="381"/>
            <ac:spMk id="2" creationId="{D3C0E473-95B0-1F73-D4B4-825B2C40317F}"/>
          </ac:spMkLst>
        </pc:spChg>
      </pc:sldChg>
      <pc:sldChg chg="addSp modSp mod">
        <pc:chgData name="Miller, Barbra" userId="f52220c8-dac8-45e5-95e8-4a75584f74dd" providerId="ADAL" clId="{0A8E1798-A995-4219-8FD8-1A827AA9A25E}" dt="2024-04-07T19:22:12.497" v="9" actId="255"/>
        <pc:sldMkLst>
          <pc:docMk/>
          <pc:sldMk cId="2908991516" sldId="382"/>
        </pc:sldMkLst>
        <pc:spChg chg="add mod">
          <ac:chgData name="Miller, Barbra" userId="f52220c8-dac8-45e5-95e8-4a75584f74dd" providerId="ADAL" clId="{0A8E1798-A995-4219-8FD8-1A827AA9A25E}" dt="2024-04-07T19:22:12.497" v="9" actId="255"/>
          <ac:spMkLst>
            <pc:docMk/>
            <pc:sldMk cId="2908991516" sldId="382"/>
            <ac:spMk id="4" creationId="{6B0BF19B-75A5-95DD-5684-820BE9705A37}"/>
          </ac:spMkLst>
        </pc:spChg>
      </pc:sldChg>
      <pc:sldChg chg="addSp modSp mod">
        <pc:chgData name="Miller, Barbra" userId="f52220c8-dac8-45e5-95e8-4a75584f74dd" providerId="ADAL" clId="{0A8E1798-A995-4219-8FD8-1A827AA9A25E}" dt="2024-04-07T19:26:53.070" v="158" actId="313"/>
        <pc:sldMkLst>
          <pc:docMk/>
          <pc:sldMk cId="1566728899" sldId="383"/>
        </pc:sldMkLst>
        <pc:spChg chg="mod">
          <ac:chgData name="Miller, Barbra" userId="f52220c8-dac8-45e5-95e8-4a75584f74dd" providerId="ADAL" clId="{0A8E1798-A995-4219-8FD8-1A827AA9A25E}" dt="2024-04-07T19:26:53.070" v="158" actId="313"/>
          <ac:spMkLst>
            <pc:docMk/>
            <pc:sldMk cId="1566728899" sldId="383"/>
            <ac:spMk id="3" creationId="{95322415-F39E-4E4A-BED7-DC911C9280DA}"/>
          </ac:spMkLst>
        </pc:spChg>
        <pc:picChg chg="add mod">
          <ac:chgData name="Miller, Barbra" userId="f52220c8-dac8-45e5-95e8-4a75584f74dd" providerId="ADAL" clId="{0A8E1798-A995-4219-8FD8-1A827AA9A25E}" dt="2024-04-07T19:24:03.001" v="32" actId="1076"/>
          <ac:picMkLst>
            <pc:docMk/>
            <pc:sldMk cId="1566728899" sldId="383"/>
            <ac:picMk id="5" creationId="{BCE6114B-0276-4FEC-3268-BEAF1B03AE14}"/>
          </ac:picMkLst>
        </pc:picChg>
        <pc:picChg chg="add mod">
          <ac:chgData name="Miller, Barbra" userId="f52220c8-dac8-45e5-95e8-4a75584f74dd" providerId="ADAL" clId="{0A8E1798-A995-4219-8FD8-1A827AA9A25E}" dt="2024-04-07T19:23:59.536" v="31" actId="1076"/>
          <ac:picMkLst>
            <pc:docMk/>
            <pc:sldMk cId="1566728899" sldId="383"/>
            <ac:picMk id="7" creationId="{9C3AA8FD-8810-5152-29FF-3B7D65F8FE3E}"/>
          </ac:picMkLst>
        </pc:picChg>
      </pc:sldChg>
      <pc:sldChg chg="modSp mod">
        <pc:chgData name="Miller, Barbra" userId="f52220c8-dac8-45e5-95e8-4a75584f74dd" providerId="ADAL" clId="{0A8E1798-A995-4219-8FD8-1A827AA9A25E}" dt="2024-04-07T19:27:23.163" v="192" actId="14100"/>
        <pc:sldMkLst>
          <pc:docMk/>
          <pc:sldMk cId="802460544" sldId="384"/>
        </pc:sldMkLst>
        <pc:spChg chg="mod">
          <ac:chgData name="Miller, Barbra" userId="f52220c8-dac8-45e5-95e8-4a75584f74dd" providerId="ADAL" clId="{0A8E1798-A995-4219-8FD8-1A827AA9A25E}" dt="2024-04-07T19:27:23.163" v="192" actId="14100"/>
          <ac:spMkLst>
            <pc:docMk/>
            <pc:sldMk cId="802460544" sldId="384"/>
            <ac:spMk id="2" creationId="{0DBE50DD-7454-4D15-A761-F1A2C325CA3E}"/>
          </ac:spMkLst>
        </pc:spChg>
      </pc:sldChg>
      <pc:sldChg chg="modSp mod">
        <pc:chgData name="Miller, Barbra" userId="f52220c8-dac8-45e5-95e8-4a75584f74dd" providerId="ADAL" clId="{0A8E1798-A995-4219-8FD8-1A827AA9A25E}" dt="2024-04-07T19:36:52.927" v="352" actId="207"/>
        <pc:sldMkLst>
          <pc:docMk/>
          <pc:sldMk cId="3785165582" sldId="385"/>
        </pc:sldMkLst>
        <pc:spChg chg="mod">
          <ac:chgData name="Miller, Barbra" userId="f52220c8-dac8-45e5-95e8-4a75584f74dd" providerId="ADAL" clId="{0A8E1798-A995-4219-8FD8-1A827AA9A25E}" dt="2024-04-07T19:29:42.600" v="282" actId="1076"/>
          <ac:spMkLst>
            <pc:docMk/>
            <pc:sldMk cId="3785165582" sldId="385"/>
            <ac:spMk id="2" creationId="{F0F33A18-E16E-420A-BD80-9828D645C044}"/>
          </ac:spMkLst>
        </pc:spChg>
        <pc:spChg chg="mod">
          <ac:chgData name="Miller, Barbra" userId="f52220c8-dac8-45e5-95e8-4a75584f74dd" providerId="ADAL" clId="{0A8E1798-A995-4219-8FD8-1A827AA9A25E}" dt="2024-04-07T19:36:52.927" v="352" actId="207"/>
          <ac:spMkLst>
            <pc:docMk/>
            <pc:sldMk cId="3785165582" sldId="385"/>
            <ac:spMk id="3" creationId="{FD62606A-681F-42E0-88CA-DD9933464567}"/>
          </ac:spMkLst>
        </pc:spChg>
      </pc:sldChg>
      <pc:sldChg chg="modSp mod">
        <pc:chgData name="Miller, Barbra" userId="f52220c8-dac8-45e5-95e8-4a75584f74dd" providerId="ADAL" clId="{0A8E1798-A995-4219-8FD8-1A827AA9A25E}" dt="2024-04-07T19:36:41.565" v="351" actId="207"/>
        <pc:sldMkLst>
          <pc:docMk/>
          <pc:sldMk cId="3530279474" sldId="386"/>
        </pc:sldMkLst>
        <pc:spChg chg="mod">
          <ac:chgData name="Miller, Barbra" userId="f52220c8-dac8-45e5-95e8-4a75584f74dd" providerId="ADAL" clId="{0A8E1798-A995-4219-8FD8-1A827AA9A25E}" dt="2024-04-07T19:32:18.039" v="346" actId="20577"/>
          <ac:spMkLst>
            <pc:docMk/>
            <pc:sldMk cId="3530279474" sldId="386"/>
            <ac:spMk id="2" creationId="{4B75E51B-3358-4D00-A29A-B1BAD14194A2}"/>
          </ac:spMkLst>
        </pc:spChg>
        <pc:spChg chg="mod">
          <ac:chgData name="Miller, Barbra" userId="f52220c8-dac8-45e5-95e8-4a75584f74dd" providerId="ADAL" clId="{0A8E1798-A995-4219-8FD8-1A827AA9A25E}" dt="2024-04-07T19:36:41.565" v="351" actId="207"/>
          <ac:spMkLst>
            <pc:docMk/>
            <pc:sldMk cId="3530279474" sldId="386"/>
            <ac:spMk id="3" creationId="{F92F11E9-E034-4FF4-ABEE-4656C68AF084}"/>
          </ac:spMkLst>
        </pc:spChg>
      </pc:sldChg>
      <pc:sldChg chg="modSp mod">
        <pc:chgData name="Miller, Barbra" userId="f52220c8-dac8-45e5-95e8-4a75584f74dd" providerId="ADAL" clId="{0A8E1798-A995-4219-8FD8-1A827AA9A25E}" dt="2024-04-07T19:38:21.013" v="373" actId="20577"/>
        <pc:sldMkLst>
          <pc:docMk/>
          <pc:sldMk cId="1415939" sldId="387"/>
        </pc:sldMkLst>
        <pc:spChg chg="mod">
          <ac:chgData name="Miller, Barbra" userId="f52220c8-dac8-45e5-95e8-4a75584f74dd" providerId="ADAL" clId="{0A8E1798-A995-4219-8FD8-1A827AA9A25E}" dt="2024-04-07T19:38:06.465" v="369" actId="20577"/>
          <ac:spMkLst>
            <pc:docMk/>
            <pc:sldMk cId="1415939" sldId="387"/>
            <ac:spMk id="2" creationId="{326D2393-920A-4ABD-ABED-C6BF74959860}"/>
          </ac:spMkLst>
        </pc:spChg>
        <pc:spChg chg="mod">
          <ac:chgData name="Miller, Barbra" userId="f52220c8-dac8-45e5-95e8-4a75584f74dd" providerId="ADAL" clId="{0A8E1798-A995-4219-8FD8-1A827AA9A25E}" dt="2024-04-07T19:38:21.013" v="373" actId="20577"/>
          <ac:spMkLst>
            <pc:docMk/>
            <pc:sldMk cId="1415939" sldId="387"/>
            <ac:spMk id="3" creationId="{C08A3A5B-ACFD-41ED-A6BB-27F9C63E4659}"/>
          </ac:spMkLst>
        </pc:spChg>
      </pc:sldChg>
      <pc:sldChg chg="modSp mod">
        <pc:chgData name="Miller, Barbra" userId="f52220c8-dac8-45e5-95e8-4a75584f74dd" providerId="ADAL" clId="{0A8E1798-A995-4219-8FD8-1A827AA9A25E}" dt="2024-04-07T19:38:56.616" v="386" actId="20577"/>
        <pc:sldMkLst>
          <pc:docMk/>
          <pc:sldMk cId="3905844563" sldId="388"/>
        </pc:sldMkLst>
        <pc:spChg chg="mod">
          <ac:chgData name="Miller, Barbra" userId="f52220c8-dac8-45e5-95e8-4a75584f74dd" providerId="ADAL" clId="{0A8E1798-A995-4219-8FD8-1A827AA9A25E}" dt="2024-04-07T19:38:56.616" v="386" actId="20577"/>
          <ac:spMkLst>
            <pc:docMk/>
            <pc:sldMk cId="3905844563" sldId="388"/>
            <ac:spMk id="3" creationId="{C54EBB55-8E81-400F-ACEF-39614AA2AEBF}"/>
          </ac:spMkLst>
        </pc:spChg>
      </pc:sldChg>
      <pc:sldChg chg="modSp mod">
        <pc:chgData name="Miller, Barbra" userId="f52220c8-dac8-45e5-95e8-4a75584f74dd" providerId="ADAL" clId="{0A8E1798-A995-4219-8FD8-1A827AA9A25E}" dt="2024-04-07T20:09:16.127" v="1305" actId="27636"/>
        <pc:sldMkLst>
          <pc:docMk/>
          <pc:sldMk cId="791724224" sldId="392"/>
        </pc:sldMkLst>
        <pc:spChg chg="mod">
          <ac:chgData name="Miller, Barbra" userId="f52220c8-dac8-45e5-95e8-4a75584f74dd" providerId="ADAL" clId="{0A8E1798-A995-4219-8FD8-1A827AA9A25E}" dt="2024-04-07T20:09:16.127" v="1305" actId="27636"/>
          <ac:spMkLst>
            <pc:docMk/>
            <pc:sldMk cId="791724224" sldId="392"/>
            <ac:spMk id="2" creationId="{D3C0E473-95B0-1F73-D4B4-825B2C40317F}"/>
          </ac:spMkLst>
        </pc:spChg>
      </pc:sldChg>
      <pc:sldChg chg="delSp modSp mod delAnim">
        <pc:chgData name="Miller, Barbra" userId="f52220c8-dac8-45e5-95e8-4a75584f74dd" providerId="ADAL" clId="{0A8E1798-A995-4219-8FD8-1A827AA9A25E}" dt="2024-04-07T20:08:21.949" v="1299" actId="21"/>
        <pc:sldMkLst>
          <pc:docMk/>
          <pc:sldMk cId="622089436" sldId="393"/>
        </pc:sldMkLst>
        <pc:spChg chg="mod">
          <ac:chgData name="Miller, Barbra" userId="f52220c8-dac8-45e5-95e8-4a75584f74dd" providerId="ADAL" clId="{0A8E1798-A995-4219-8FD8-1A827AA9A25E}" dt="2024-04-07T20:08:06.465" v="1298" actId="5793"/>
          <ac:spMkLst>
            <pc:docMk/>
            <pc:sldMk cId="622089436" sldId="393"/>
            <ac:spMk id="3" creationId="{2D1A69D9-BEFF-7F59-7B84-0551FDA501BD}"/>
          </ac:spMkLst>
        </pc:spChg>
        <pc:cxnChg chg="del">
          <ac:chgData name="Miller, Barbra" userId="f52220c8-dac8-45e5-95e8-4a75584f74dd" providerId="ADAL" clId="{0A8E1798-A995-4219-8FD8-1A827AA9A25E}" dt="2024-04-07T20:08:21.949" v="1299" actId="21"/>
          <ac:cxnSpMkLst>
            <pc:docMk/>
            <pc:sldMk cId="622089436" sldId="393"/>
            <ac:cxnSpMk id="11" creationId="{CFCDD72C-36DF-C344-6A61-3C2A653152EB}"/>
          </ac:cxnSpMkLst>
        </pc:cxnChg>
      </pc:sldChg>
      <pc:sldChg chg="modSp mod">
        <pc:chgData name="Miller, Barbra" userId="f52220c8-dac8-45e5-95e8-4a75584f74dd" providerId="ADAL" clId="{0A8E1798-A995-4219-8FD8-1A827AA9A25E}" dt="2024-04-07T20:33:45.470" v="2061" actId="255"/>
        <pc:sldMkLst>
          <pc:docMk/>
          <pc:sldMk cId="3816512310" sldId="394"/>
        </pc:sldMkLst>
        <pc:spChg chg="mod">
          <ac:chgData name="Miller, Barbra" userId="f52220c8-dac8-45e5-95e8-4a75584f74dd" providerId="ADAL" clId="{0A8E1798-A995-4219-8FD8-1A827AA9A25E}" dt="2024-04-07T20:33:45.470" v="2061" actId="255"/>
          <ac:spMkLst>
            <pc:docMk/>
            <pc:sldMk cId="3816512310" sldId="394"/>
            <ac:spMk id="2" creationId="{D3C0E473-95B0-1F73-D4B4-825B2C40317F}"/>
          </ac:spMkLst>
        </pc:spChg>
      </pc:sldChg>
      <pc:sldChg chg="modSp mod">
        <pc:chgData name="Miller, Barbra" userId="f52220c8-dac8-45e5-95e8-4a75584f74dd" providerId="ADAL" clId="{0A8E1798-A995-4219-8FD8-1A827AA9A25E}" dt="2024-04-07T21:19:10.414" v="3879" actId="1076"/>
        <pc:sldMkLst>
          <pc:docMk/>
          <pc:sldMk cId="1245647637" sldId="395"/>
        </pc:sldMkLst>
        <pc:spChg chg="mod">
          <ac:chgData name="Miller, Barbra" userId="f52220c8-dac8-45e5-95e8-4a75584f74dd" providerId="ADAL" clId="{0A8E1798-A995-4219-8FD8-1A827AA9A25E}" dt="2024-04-07T21:19:10.414" v="3879" actId="1076"/>
          <ac:spMkLst>
            <pc:docMk/>
            <pc:sldMk cId="1245647637" sldId="395"/>
            <ac:spMk id="2" creationId="{D3C0E473-95B0-1F73-D4B4-825B2C40317F}"/>
          </ac:spMkLst>
        </pc:spChg>
      </pc:sldChg>
      <pc:sldChg chg="modSp mod">
        <pc:chgData name="Miller, Barbra" userId="f52220c8-dac8-45e5-95e8-4a75584f74dd" providerId="ADAL" clId="{0A8E1798-A995-4219-8FD8-1A827AA9A25E}" dt="2024-04-07T22:01:07.969" v="5907" actId="1076"/>
        <pc:sldMkLst>
          <pc:docMk/>
          <pc:sldMk cId="2422638389" sldId="396"/>
        </pc:sldMkLst>
        <pc:spChg chg="mod">
          <ac:chgData name="Miller, Barbra" userId="f52220c8-dac8-45e5-95e8-4a75584f74dd" providerId="ADAL" clId="{0A8E1798-A995-4219-8FD8-1A827AA9A25E}" dt="2024-04-07T22:01:07.969" v="5907" actId="1076"/>
          <ac:spMkLst>
            <pc:docMk/>
            <pc:sldMk cId="2422638389" sldId="396"/>
            <ac:spMk id="2" creationId="{D3C0E473-95B0-1F73-D4B4-825B2C40317F}"/>
          </ac:spMkLst>
        </pc:spChg>
      </pc:sldChg>
      <pc:sldChg chg="modSp mod">
        <pc:chgData name="Miller, Barbra" userId="f52220c8-dac8-45e5-95e8-4a75584f74dd" providerId="ADAL" clId="{0A8E1798-A995-4219-8FD8-1A827AA9A25E}" dt="2024-04-07T20:53:03.706" v="3045" actId="20577"/>
        <pc:sldMkLst>
          <pc:docMk/>
          <pc:sldMk cId="86451311" sldId="398"/>
        </pc:sldMkLst>
        <pc:spChg chg="mod">
          <ac:chgData name="Miller, Barbra" userId="f52220c8-dac8-45e5-95e8-4a75584f74dd" providerId="ADAL" clId="{0A8E1798-A995-4219-8FD8-1A827AA9A25E}" dt="2024-04-07T20:53:03.706" v="3045" actId="20577"/>
          <ac:spMkLst>
            <pc:docMk/>
            <pc:sldMk cId="86451311" sldId="398"/>
            <ac:spMk id="2" creationId="{D3C0E473-95B0-1F73-D4B4-825B2C40317F}"/>
          </ac:spMkLst>
        </pc:spChg>
      </pc:sldChg>
      <pc:sldChg chg="modSp mod">
        <pc:chgData name="Miller, Barbra" userId="f52220c8-dac8-45e5-95e8-4a75584f74dd" providerId="ADAL" clId="{0A8E1798-A995-4219-8FD8-1A827AA9A25E}" dt="2024-04-07T21:03:13.740" v="3398" actId="27636"/>
        <pc:sldMkLst>
          <pc:docMk/>
          <pc:sldMk cId="4101191653" sldId="399"/>
        </pc:sldMkLst>
        <pc:spChg chg="mod">
          <ac:chgData name="Miller, Barbra" userId="f52220c8-dac8-45e5-95e8-4a75584f74dd" providerId="ADAL" clId="{0A8E1798-A995-4219-8FD8-1A827AA9A25E}" dt="2024-04-07T21:03:13.740" v="3398" actId="27636"/>
          <ac:spMkLst>
            <pc:docMk/>
            <pc:sldMk cId="4101191653" sldId="399"/>
            <ac:spMk id="3" creationId="{E7127307-086E-4AF9-AB1D-E5CFA537356B}"/>
          </ac:spMkLst>
        </pc:spChg>
      </pc:sldChg>
      <pc:sldChg chg="modSp mod">
        <pc:chgData name="Miller, Barbra" userId="f52220c8-dac8-45e5-95e8-4a75584f74dd" providerId="ADAL" clId="{0A8E1798-A995-4219-8FD8-1A827AA9A25E}" dt="2024-04-07T21:08:14.878" v="3417" actId="20577"/>
        <pc:sldMkLst>
          <pc:docMk/>
          <pc:sldMk cId="3618799092" sldId="400"/>
        </pc:sldMkLst>
        <pc:spChg chg="mod">
          <ac:chgData name="Miller, Barbra" userId="f52220c8-dac8-45e5-95e8-4a75584f74dd" providerId="ADAL" clId="{0A8E1798-A995-4219-8FD8-1A827AA9A25E}" dt="2024-04-07T21:08:14.878" v="3417" actId="20577"/>
          <ac:spMkLst>
            <pc:docMk/>
            <pc:sldMk cId="3618799092" sldId="400"/>
            <ac:spMk id="3" creationId="{7E04F966-7741-42C5-B694-BEC77F8152D7}"/>
          </ac:spMkLst>
        </pc:spChg>
      </pc:sldChg>
      <pc:sldChg chg="modSp mod">
        <pc:chgData name="Miller, Barbra" userId="f52220c8-dac8-45e5-95e8-4a75584f74dd" providerId="ADAL" clId="{0A8E1798-A995-4219-8FD8-1A827AA9A25E}" dt="2024-04-07T21:19:00.125" v="3876" actId="6549"/>
        <pc:sldMkLst>
          <pc:docMk/>
          <pc:sldMk cId="1486496214" sldId="401"/>
        </pc:sldMkLst>
        <pc:spChg chg="mod">
          <ac:chgData name="Miller, Barbra" userId="f52220c8-dac8-45e5-95e8-4a75584f74dd" providerId="ADAL" clId="{0A8E1798-A995-4219-8FD8-1A827AA9A25E}" dt="2024-04-07T21:19:00.125" v="3876" actId="6549"/>
          <ac:spMkLst>
            <pc:docMk/>
            <pc:sldMk cId="1486496214" sldId="401"/>
            <ac:spMk id="3" creationId="{E8089B83-D6E7-457C-AF6B-C89F378A039B}"/>
          </ac:spMkLst>
        </pc:spChg>
      </pc:sldChg>
      <pc:sldChg chg="modSp mod">
        <pc:chgData name="Miller, Barbra" userId="f52220c8-dac8-45e5-95e8-4a75584f74dd" providerId="ADAL" clId="{0A8E1798-A995-4219-8FD8-1A827AA9A25E}" dt="2024-04-07T20:17:22.623" v="1371" actId="27636"/>
        <pc:sldMkLst>
          <pc:docMk/>
          <pc:sldMk cId="2917765201" sldId="402"/>
        </pc:sldMkLst>
        <pc:spChg chg="mod">
          <ac:chgData name="Miller, Barbra" userId="f52220c8-dac8-45e5-95e8-4a75584f74dd" providerId="ADAL" clId="{0A8E1798-A995-4219-8FD8-1A827AA9A25E}" dt="2024-04-07T20:17:22.623" v="1371" actId="27636"/>
          <ac:spMkLst>
            <pc:docMk/>
            <pc:sldMk cId="2917765201" sldId="402"/>
            <ac:spMk id="2" creationId="{D3C0E473-95B0-1F73-D4B4-825B2C40317F}"/>
          </ac:spMkLst>
        </pc:spChg>
      </pc:sldChg>
      <pc:sldChg chg="modSp mod">
        <pc:chgData name="Miller, Barbra" userId="f52220c8-dac8-45e5-95e8-4a75584f74dd" providerId="ADAL" clId="{0A8E1798-A995-4219-8FD8-1A827AA9A25E}" dt="2024-04-07T20:18:08.213" v="1460" actId="20577"/>
        <pc:sldMkLst>
          <pc:docMk/>
          <pc:sldMk cId="1786724392" sldId="403"/>
        </pc:sldMkLst>
        <pc:spChg chg="mod">
          <ac:chgData name="Miller, Barbra" userId="f52220c8-dac8-45e5-95e8-4a75584f74dd" providerId="ADAL" clId="{0A8E1798-A995-4219-8FD8-1A827AA9A25E}" dt="2024-04-07T20:17:45.157" v="1413" actId="20577"/>
          <ac:spMkLst>
            <pc:docMk/>
            <pc:sldMk cId="1786724392" sldId="403"/>
            <ac:spMk id="2" creationId="{F06640DF-E4C4-2D90-8C6D-99C1CCAFC4AD}"/>
          </ac:spMkLst>
        </pc:spChg>
        <pc:spChg chg="mod">
          <ac:chgData name="Miller, Barbra" userId="f52220c8-dac8-45e5-95e8-4a75584f74dd" providerId="ADAL" clId="{0A8E1798-A995-4219-8FD8-1A827AA9A25E}" dt="2024-04-07T20:18:08.213" v="1460" actId="20577"/>
          <ac:spMkLst>
            <pc:docMk/>
            <pc:sldMk cId="1786724392" sldId="403"/>
            <ac:spMk id="3" creationId="{3D31D9EE-096D-0AB2-E059-5C87FFE97E0D}"/>
          </ac:spMkLst>
        </pc:spChg>
      </pc:sldChg>
      <pc:sldChg chg="modSp mod">
        <pc:chgData name="Miller, Barbra" userId="f52220c8-dac8-45e5-95e8-4a75584f74dd" providerId="ADAL" clId="{0A8E1798-A995-4219-8FD8-1A827AA9A25E}" dt="2024-04-07T20:32:00.022" v="1968" actId="14100"/>
        <pc:sldMkLst>
          <pc:docMk/>
          <pc:sldMk cId="598827131" sldId="404"/>
        </pc:sldMkLst>
        <pc:spChg chg="mod">
          <ac:chgData name="Miller, Barbra" userId="f52220c8-dac8-45e5-95e8-4a75584f74dd" providerId="ADAL" clId="{0A8E1798-A995-4219-8FD8-1A827AA9A25E}" dt="2024-04-07T20:31:57.003" v="1967" actId="20577"/>
          <ac:spMkLst>
            <pc:docMk/>
            <pc:sldMk cId="598827131" sldId="404"/>
            <ac:spMk id="2" creationId="{F06640DF-E4C4-2D90-8C6D-99C1CCAFC4AD}"/>
          </ac:spMkLst>
        </pc:spChg>
        <pc:spChg chg="mod">
          <ac:chgData name="Miller, Barbra" userId="f52220c8-dac8-45e5-95e8-4a75584f74dd" providerId="ADAL" clId="{0A8E1798-A995-4219-8FD8-1A827AA9A25E}" dt="2024-04-07T20:32:00.022" v="1968" actId="14100"/>
          <ac:spMkLst>
            <pc:docMk/>
            <pc:sldMk cId="598827131" sldId="404"/>
            <ac:spMk id="3" creationId="{3D31D9EE-096D-0AB2-E059-5C87FFE97E0D}"/>
          </ac:spMkLst>
        </pc:spChg>
      </pc:sldChg>
      <pc:sldChg chg="modSp mod">
        <pc:chgData name="Miller, Barbra" userId="f52220c8-dac8-45e5-95e8-4a75584f74dd" providerId="ADAL" clId="{0A8E1798-A995-4219-8FD8-1A827AA9A25E}" dt="2024-04-07T20:33:03.182" v="2055" actId="113"/>
        <pc:sldMkLst>
          <pc:docMk/>
          <pc:sldMk cId="2446381835" sldId="405"/>
        </pc:sldMkLst>
        <pc:spChg chg="mod">
          <ac:chgData name="Miller, Barbra" userId="f52220c8-dac8-45e5-95e8-4a75584f74dd" providerId="ADAL" clId="{0A8E1798-A995-4219-8FD8-1A827AA9A25E}" dt="2024-04-07T20:32:35.012" v="2007" actId="14100"/>
          <ac:spMkLst>
            <pc:docMk/>
            <pc:sldMk cId="2446381835" sldId="405"/>
            <ac:spMk id="2" creationId="{F06640DF-E4C4-2D90-8C6D-99C1CCAFC4AD}"/>
          </ac:spMkLst>
        </pc:spChg>
        <pc:spChg chg="mod">
          <ac:chgData name="Miller, Barbra" userId="f52220c8-dac8-45e5-95e8-4a75584f74dd" providerId="ADAL" clId="{0A8E1798-A995-4219-8FD8-1A827AA9A25E}" dt="2024-04-07T20:33:03.182" v="2055" actId="113"/>
          <ac:spMkLst>
            <pc:docMk/>
            <pc:sldMk cId="2446381835" sldId="405"/>
            <ac:spMk id="3" creationId="{3D31D9EE-096D-0AB2-E059-5C87FFE97E0D}"/>
          </ac:spMkLst>
        </pc:spChg>
      </pc:sldChg>
      <pc:sldChg chg="modSp mod">
        <pc:chgData name="Miller, Barbra" userId="f52220c8-dac8-45e5-95e8-4a75584f74dd" providerId="ADAL" clId="{0A8E1798-A995-4219-8FD8-1A827AA9A25E}" dt="2024-04-07T22:05:49.871" v="6206" actId="6549"/>
        <pc:sldMkLst>
          <pc:docMk/>
          <pc:sldMk cId="395707690" sldId="406"/>
        </pc:sldMkLst>
        <pc:spChg chg="mod">
          <ac:chgData name="Miller, Barbra" userId="f52220c8-dac8-45e5-95e8-4a75584f74dd" providerId="ADAL" clId="{0A8E1798-A995-4219-8FD8-1A827AA9A25E}" dt="2024-04-07T22:05:42.942" v="6205" actId="255"/>
          <ac:spMkLst>
            <pc:docMk/>
            <pc:sldMk cId="395707690" sldId="406"/>
            <ac:spMk id="2" creationId="{F0E7FEB6-9D31-4759-8252-D277149EC84A}"/>
          </ac:spMkLst>
        </pc:spChg>
        <pc:spChg chg="mod">
          <ac:chgData name="Miller, Barbra" userId="f52220c8-dac8-45e5-95e8-4a75584f74dd" providerId="ADAL" clId="{0A8E1798-A995-4219-8FD8-1A827AA9A25E}" dt="2024-04-07T22:05:49.871" v="6206" actId="6549"/>
          <ac:spMkLst>
            <pc:docMk/>
            <pc:sldMk cId="395707690" sldId="406"/>
            <ac:spMk id="4" creationId="{02B23251-CAB9-76AA-A098-A228681EC883}"/>
          </ac:spMkLst>
        </pc:spChg>
      </pc:sldChg>
      <pc:sldChg chg="modSp mod">
        <pc:chgData name="Miller, Barbra" userId="f52220c8-dac8-45e5-95e8-4a75584f74dd" providerId="ADAL" clId="{0A8E1798-A995-4219-8FD8-1A827AA9A25E}" dt="2024-04-07T20:23:15.196" v="1643" actId="255"/>
        <pc:sldMkLst>
          <pc:docMk/>
          <pc:sldMk cId="3026201287" sldId="407"/>
        </pc:sldMkLst>
        <pc:spChg chg="mod">
          <ac:chgData name="Miller, Barbra" userId="f52220c8-dac8-45e5-95e8-4a75584f74dd" providerId="ADAL" clId="{0A8E1798-A995-4219-8FD8-1A827AA9A25E}" dt="2024-04-07T20:23:15.196" v="1643" actId="255"/>
          <ac:spMkLst>
            <pc:docMk/>
            <pc:sldMk cId="3026201287" sldId="407"/>
            <ac:spMk id="3" creationId="{3D31D9EE-096D-0AB2-E059-5C87FFE97E0D}"/>
          </ac:spMkLst>
        </pc:spChg>
      </pc:sldChg>
      <pc:sldChg chg="modSp mod">
        <pc:chgData name="Miller, Barbra" userId="f52220c8-dac8-45e5-95e8-4a75584f74dd" providerId="ADAL" clId="{0A8E1798-A995-4219-8FD8-1A827AA9A25E}" dt="2024-04-07T20:25:47.239" v="1736" actId="20577"/>
        <pc:sldMkLst>
          <pc:docMk/>
          <pc:sldMk cId="4184533898" sldId="408"/>
        </pc:sldMkLst>
        <pc:spChg chg="mod">
          <ac:chgData name="Miller, Barbra" userId="f52220c8-dac8-45e5-95e8-4a75584f74dd" providerId="ADAL" clId="{0A8E1798-A995-4219-8FD8-1A827AA9A25E}" dt="2024-04-07T20:23:54.930" v="1665" actId="20577"/>
          <ac:spMkLst>
            <pc:docMk/>
            <pc:sldMk cId="4184533898" sldId="408"/>
            <ac:spMk id="2" creationId="{F06640DF-E4C4-2D90-8C6D-99C1CCAFC4AD}"/>
          </ac:spMkLst>
        </pc:spChg>
        <pc:spChg chg="mod">
          <ac:chgData name="Miller, Barbra" userId="f52220c8-dac8-45e5-95e8-4a75584f74dd" providerId="ADAL" clId="{0A8E1798-A995-4219-8FD8-1A827AA9A25E}" dt="2024-04-07T20:25:47.239" v="1736" actId="20577"/>
          <ac:spMkLst>
            <pc:docMk/>
            <pc:sldMk cId="4184533898" sldId="408"/>
            <ac:spMk id="3" creationId="{3D31D9EE-096D-0AB2-E059-5C87FFE97E0D}"/>
          </ac:spMkLst>
        </pc:spChg>
      </pc:sldChg>
      <pc:sldChg chg="modSp mod">
        <pc:chgData name="Miller, Barbra" userId="f52220c8-dac8-45e5-95e8-4a75584f74dd" providerId="ADAL" clId="{0A8E1798-A995-4219-8FD8-1A827AA9A25E}" dt="2024-04-07T20:32:06.511" v="1970" actId="20577"/>
        <pc:sldMkLst>
          <pc:docMk/>
          <pc:sldMk cId="4259930045" sldId="409"/>
        </pc:sldMkLst>
        <pc:spChg chg="mod">
          <ac:chgData name="Miller, Barbra" userId="f52220c8-dac8-45e5-95e8-4a75584f74dd" providerId="ADAL" clId="{0A8E1798-A995-4219-8FD8-1A827AA9A25E}" dt="2024-04-07T20:32:06.511" v="1970" actId="20577"/>
          <ac:spMkLst>
            <pc:docMk/>
            <pc:sldMk cId="4259930045" sldId="409"/>
            <ac:spMk id="2" creationId="{F06640DF-E4C4-2D90-8C6D-99C1CCAFC4AD}"/>
          </ac:spMkLst>
        </pc:spChg>
        <pc:spChg chg="mod">
          <ac:chgData name="Miller, Barbra" userId="f52220c8-dac8-45e5-95e8-4a75584f74dd" providerId="ADAL" clId="{0A8E1798-A995-4219-8FD8-1A827AA9A25E}" dt="2024-04-07T20:27:44.686" v="1831" actId="27636"/>
          <ac:spMkLst>
            <pc:docMk/>
            <pc:sldMk cId="4259930045" sldId="409"/>
            <ac:spMk id="3" creationId="{3D31D9EE-096D-0AB2-E059-5C87FFE97E0D}"/>
          </ac:spMkLst>
        </pc:spChg>
      </pc:sldChg>
      <pc:sldChg chg="modSp mod">
        <pc:chgData name="Miller, Barbra" userId="f52220c8-dac8-45e5-95e8-4a75584f74dd" providerId="ADAL" clId="{0A8E1798-A995-4219-8FD8-1A827AA9A25E}" dt="2024-04-07T20:31:47.677" v="1963" actId="20577"/>
        <pc:sldMkLst>
          <pc:docMk/>
          <pc:sldMk cId="3409613908" sldId="410"/>
        </pc:sldMkLst>
        <pc:spChg chg="mod">
          <ac:chgData name="Miller, Barbra" userId="f52220c8-dac8-45e5-95e8-4a75584f74dd" providerId="ADAL" clId="{0A8E1798-A995-4219-8FD8-1A827AA9A25E}" dt="2024-04-07T20:31:47.677" v="1963" actId="20577"/>
          <ac:spMkLst>
            <pc:docMk/>
            <pc:sldMk cId="3409613908" sldId="410"/>
            <ac:spMk id="2" creationId="{F06640DF-E4C4-2D90-8C6D-99C1CCAFC4AD}"/>
          </ac:spMkLst>
        </pc:spChg>
        <pc:spChg chg="mod">
          <ac:chgData name="Miller, Barbra" userId="f52220c8-dac8-45e5-95e8-4a75584f74dd" providerId="ADAL" clId="{0A8E1798-A995-4219-8FD8-1A827AA9A25E}" dt="2024-04-07T20:31:39.420" v="1959" actId="113"/>
          <ac:spMkLst>
            <pc:docMk/>
            <pc:sldMk cId="3409613908" sldId="410"/>
            <ac:spMk id="3" creationId="{3D31D9EE-096D-0AB2-E059-5C87FFE97E0D}"/>
          </ac:spMkLst>
        </pc:spChg>
      </pc:sldChg>
      <pc:sldChg chg="modSp mod">
        <pc:chgData name="Miller, Barbra" userId="f52220c8-dac8-45e5-95e8-4a75584f74dd" providerId="ADAL" clId="{0A8E1798-A995-4219-8FD8-1A827AA9A25E}" dt="2024-04-07T22:05:00.795" v="6197" actId="14100"/>
        <pc:sldMkLst>
          <pc:docMk/>
          <pc:sldMk cId="815220162" sldId="411"/>
        </pc:sldMkLst>
        <pc:spChg chg="mod">
          <ac:chgData name="Miller, Barbra" userId="f52220c8-dac8-45e5-95e8-4a75584f74dd" providerId="ADAL" clId="{0A8E1798-A995-4219-8FD8-1A827AA9A25E}" dt="2024-04-07T22:05:00.795" v="6197" actId="14100"/>
          <ac:spMkLst>
            <pc:docMk/>
            <pc:sldMk cId="815220162" sldId="411"/>
            <ac:spMk id="7" creationId="{7E539D0E-93B9-309B-2F71-F9418727A8F5}"/>
          </ac:spMkLst>
        </pc:spChg>
      </pc:sldChg>
      <pc:sldChg chg="modSp mod">
        <pc:chgData name="Miller, Barbra" userId="f52220c8-dac8-45e5-95e8-4a75584f74dd" providerId="ADAL" clId="{0A8E1798-A995-4219-8FD8-1A827AA9A25E}" dt="2024-04-07T22:06:37.216" v="6226" actId="20577"/>
        <pc:sldMkLst>
          <pc:docMk/>
          <pc:sldMk cId="2548566435" sldId="412"/>
        </pc:sldMkLst>
        <pc:graphicFrameChg chg="modGraphic">
          <ac:chgData name="Miller, Barbra" userId="f52220c8-dac8-45e5-95e8-4a75584f74dd" providerId="ADAL" clId="{0A8E1798-A995-4219-8FD8-1A827AA9A25E}" dt="2024-04-07T22:06:37.216" v="6226" actId="20577"/>
          <ac:graphicFrameMkLst>
            <pc:docMk/>
            <pc:sldMk cId="2548566435" sldId="412"/>
            <ac:graphicFrameMk id="3" creationId="{04DDC493-C77B-3AD5-04A9-DA89FC521B08}"/>
          </ac:graphicFrameMkLst>
        </pc:graphicFrameChg>
      </pc:sldChg>
      <pc:sldChg chg="modSp mod">
        <pc:chgData name="Miller, Barbra" userId="f52220c8-dac8-45e5-95e8-4a75584f74dd" providerId="ADAL" clId="{0A8E1798-A995-4219-8FD8-1A827AA9A25E}" dt="2024-04-07T22:07:56.841" v="6265" actId="20577"/>
        <pc:sldMkLst>
          <pc:docMk/>
          <pc:sldMk cId="3658461317" sldId="413"/>
        </pc:sldMkLst>
        <pc:spChg chg="mod">
          <ac:chgData name="Miller, Barbra" userId="f52220c8-dac8-45e5-95e8-4a75584f74dd" providerId="ADAL" clId="{0A8E1798-A995-4219-8FD8-1A827AA9A25E}" dt="2024-04-07T22:07:12.320" v="6235" actId="1076"/>
          <ac:spMkLst>
            <pc:docMk/>
            <pc:sldMk cId="3658461317" sldId="413"/>
            <ac:spMk id="2" creationId="{F0E7FEB6-9D31-4759-8252-D277149EC84A}"/>
          </ac:spMkLst>
        </pc:spChg>
        <pc:spChg chg="mod">
          <ac:chgData name="Miller, Barbra" userId="f52220c8-dac8-45e5-95e8-4a75584f74dd" providerId="ADAL" clId="{0A8E1798-A995-4219-8FD8-1A827AA9A25E}" dt="2024-04-07T22:07:56.841" v="6265" actId="20577"/>
          <ac:spMkLst>
            <pc:docMk/>
            <pc:sldMk cId="3658461317" sldId="413"/>
            <ac:spMk id="3" creationId="{E7127307-086E-4AF9-AB1D-E5CFA537356B}"/>
          </ac:spMkLst>
        </pc:spChg>
      </pc:sldChg>
      <pc:sldChg chg="del modNotesTx">
        <pc:chgData name="Miller, Barbra" userId="f52220c8-dac8-45e5-95e8-4a75584f74dd" providerId="ADAL" clId="{0A8E1798-A995-4219-8FD8-1A827AA9A25E}" dt="2024-04-07T22:09:40.205" v="6350" actId="2696"/>
        <pc:sldMkLst>
          <pc:docMk/>
          <pc:sldMk cId="3753455117" sldId="414"/>
        </pc:sldMkLst>
      </pc:sldChg>
      <pc:sldChg chg="modSp mod">
        <pc:chgData name="Miller, Barbra" userId="f52220c8-dac8-45e5-95e8-4a75584f74dd" providerId="ADAL" clId="{0A8E1798-A995-4219-8FD8-1A827AA9A25E}" dt="2024-04-07T22:10:57.102" v="6392" actId="1076"/>
        <pc:sldMkLst>
          <pc:docMk/>
          <pc:sldMk cId="4262812219" sldId="415"/>
        </pc:sldMkLst>
        <pc:spChg chg="mod">
          <ac:chgData name="Miller, Barbra" userId="f52220c8-dac8-45e5-95e8-4a75584f74dd" providerId="ADAL" clId="{0A8E1798-A995-4219-8FD8-1A827AA9A25E}" dt="2024-04-07T22:09:57.610" v="6353" actId="1076"/>
          <ac:spMkLst>
            <pc:docMk/>
            <pc:sldMk cId="4262812219" sldId="415"/>
            <ac:spMk id="2" creationId="{F0E7FEB6-9D31-4759-8252-D277149EC84A}"/>
          </ac:spMkLst>
        </pc:spChg>
        <pc:spChg chg="mod">
          <ac:chgData name="Miller, Barbra" userId="f52220c8-dac8-45e5-95e8-4a75584f74dd" providerId="ADAL" clId="{0A8E1798-A995-4219-8FD8-1A827AA9A25E}" dt="2024-04-07T22:10:57.102" v="6392" actId="1076"/>
          <ac:spMkLst>
            <pc:docMk/>
            <pc:sldMk cId="4262812219" sldId="415"/>
            <ac:spMk id="3" creationId="{E7127307-086E-4AF9-AB1D-E5CFA537356B}"/>
          </ac:spMkLst>
        </pc:spChg>
      </pc:sldChg>
      <pc:sldChg chg="modSp mod">
        <pc:chgData name="Miller, Barbra" userId="f52220c8-dac8-45e5-95e8-4a75584f74dd" providerId="ADAL" clId="{0A8E1798-A995-4219-8FD8-1A827AA9A25E}" dt="2024-04-07T22:11:28.459" v="6401" actId="20577"/>
        <pc:sldMkLst>
          <pc:docMk/>
          <pc:sldMk cId="1761817687" sldId="416"/>
        </pc:sldMkLst>
        <pc:spChg chg="mod">
          <ac:chgData name="Miller, Barbra" userId="f52220c8-dac8-45e5-95e8-4a75584f74dd" providerId="ADAL" clId="{0A8E1798-A995-4219-8FD8-1A827AA9A25E}" dt="2024-04-07T22:11:13.599" v="6395" actId="1076"/>
          <ac:spMkLst>
            <pc:docMk/>
            <pc:sldMk cId="1761817687" sldId="416"/>
            <ac:spMk id="2" creationId="{F0E7FEB6-9D31-4759-8252-D277149EC84A}"/>
          </ac:spMkLst>
        </pc:spChg>
        <pc:spChg chg="mod">
          <ac:chgData name="Miller, Barbra" userId="f52220c8-dac8-45e5-95e8-4a75584f74dd" providerId="ADAL" clId="{0A8E1798-A995-4219-8FD8-1A827AA9A25E}" dt="2024-04-07T22:11:28.459" v="6401" actId="20577"/>
          <ac:spMkLst>
            <pc:docMk/>
            <pc:sldMk cId="1761817687" sldId="416"/>
            <ac:spMk id="3" creationId="{E7127307-086E-4AF9-AB1D-E5CFA537356B}"/>
          </ac:spMkLst>
        </pc:spChg>
      </pc:sldChg>
      <pc:sldChg chg="modSp mod">
        <pc:chgData name="Miller, Barbra" userId="f52220c8-dac8-45e5-95e8-4a75584f74dd" providerId="ADAL" clId="{0A8E1798-A995-4219-8FD8-1A827AA9A25E}" dt="2024-04-07T19:48:28.003" v="460" actId="255"/>
        <pc:sldMkLst>
          <pc:docMk/>
          <pc:sldMk cId="2838954350" sldId="417"/>
        </pc:sldMkLst>
        <pc:spChg chg="mod">
          <ac:chgData name="Miller, Barbra" userId="f52220c8-dac8-45e5-95e8-4a75584f74dd" providerId="ADAL" clId="{0A8E1798-A995-4219-8FD8-1A827AA9A25E}" dt="2024-04-07T19:48:28.003" v="460" actId="255"/>
          <ac:spMkLst>
            <pc:docMk/>
            <pc:sldMk cId="2838954350" sldId="417"/>
            <ac:spMk id="3" creationId="{D3CACB1B-40B5-F7B3-3CE3-96DE2C648E3F}"/>
          </ac:spMkLst>
        </pc:spChg>
      </pc:sldChg>
      <pc:sldChg chg="addSp delSp modSp mod">
        <pc:chgData name="Miller, Barbra" userId="f52220c8-dac8-45e5-95e8-4a75584f74dd" providerId="ADAL" clId="{0A8E1798-A995-4219-8FD8-1A827AA9A25E}" dt="2024-04-07T19:51:57.854" v="605" actId="21"/>
        <pc:sldMkLst>
          <pc:docMk/>
          <pc:sldMk cId="1499694586" sldId="418"/>
        </pc:sldMkLst>
        <pc:spChg chg="add del mod">
          <ac:chgData name="Miller, Barbra" userId="f52220c8-dac8-45e5-95e8-4a75584f74dd" providerId="ADAL" clId="{0A8E1798-A995-4219-8FD8-1A827AA9A25E}" dt="2024-04-07T19:51:57.854" v="605" actId="21"/>
          <ac:spMkLst>
            <pc:docMk/>
            <pc:sldMk cId="1499694586" sldId="418"/>
            <ac:spMk id="4" creationId="{1A464DC7-AE9B-3B52-6F06-BA6D02D853B0}"/>
          </ac:spMkLst>
        </pc:spChg>
      </pc:sldChg>
      <pc:sldChg chg="modSp mod">
        <pc:chgData name="Miller, Barbra" userId="f52220c8-dac8-45e5-95e8-4a75584f74dd" providerId="ADAL" clId="{0A8E1798-A995-4219-8FD8-1A827AA9A25E}" dt="2024-04-07T19:57:38.798" v="912" actId="20577"/>
        <pc:sldMkLst>
          <pc:docMk/>
          <pc:sldMk cId="2741561027" sldId="419"/>
        </pc:sldMkLst>
        <pc:spChg chg="mod">
          <ac:chgData name="Miller, Barbra" userId="f52220c8-dac8-45e5-95e8-4a75584f74dd" providerId="ADAL" clId="{0A8E1798-A995-4219-8FD8-1A827AA9A25E}" dt="2024-04-07T19:57:38.798" v="912" actId="20577"/>
          <ac:spMkLst>
            <pc:docMk/>
            <pc:sldMk cId="2741561027" sldId="419"/>
            <ac:spMk id="3" creationId="{74208A12-371C-1F2C-D60F-83AA2B279E2B}"/>
          </ac:spMkLst>
        </pc:spChg>
      </pc:sldChg>
      <pc:sldChg chg="modSp mod">
        <pc:chgData name="Miller, Barbra" userId="f52220c8-dac8-45e5-95e8-4a75584f74dd" providerId="ADAL" clId="{0A8E1798-A995-4219-8FD8-1A827AA9A25E}" dt="2024-04-07T20:07:26.869" v="1262" actId="20577"/>
        <pc:sldMkLst>
          <pc:docMk/>
          <pc:sldMk cId="3904507809" sldId="420"/>
        </pc:sldMkLst>
        <pc:spChg chg="mod">
          <ac:chgData name="Miller, Barbra" userId="f52220c8-dac8-45e5-95e8-4a75584f74dd" providerId="ADAL" clId="{0A8E1798-A995-4219-8FD8-1A827AA9A25E}" dt="2024-04-07T19:58:28.008" v="947" actId="255"/>
          <ac:spMkLst>
            <pc:docMk/>
            <pc:sldMk cId="3904507809" sldId="420"/>
            <ac:spMk id="2" creationId="{57CD3339-AE8E-39F5-12FE-7E1E126886D3}"/>
          </ac:spMkLst>
        </pc:spChg>
        <pc:spChg chg="mod">
          <ac:chgData name="Miller, Barbra" userId="f52220c8-dac8-45e5-95e8-4a75584f74dd" providerId="ADAL" clId="{0A8E1798-A995-4219-8FD8-1A827AA9A25E}" dt="2024-04-07T20:07:26.869" v="1262" actId="20577"/>
          <ac:spMkLst>
            <pc:docMk/>
            <pc:sldMk cId="3904507809" sldId="420"/>
            <ac:spMk id="3" creationId="{A10BC037-834E-DA1C-CA16-81F2F000C456}"/>
          </ac:spMkLst>
        </pc:spChg>
      </pc:sldChg>
      <pc:sldChg chg="modSp mod">
        <pc:chgData name="Miller, Barbra" userId="f52220c8-dac8-45e5-95e8-4a75584f74dd" providerId="ADAL" clId="{0A8E1798-A995-4219-8FD8-1A827AA9A25E}" dt="2024-04-07T20:11:16.036" v="1327" actId="122"/>
        <pc:sldMkLst>
          <pc:docMk/>
          <pc:sldMk cId="4034135031" sldId="421"/>
        </pc:sldMkLst>
        <pc:spChg chg="mod">
          <ac:chgData name="Miller, Barbra" userId="f52220c8-dac8-45e5-95e8-4a75584f74dd" providerId="ADAL" clId="{0A8E1798-A995-4219-8FD8-1A827AA9A25E}" dt="2024-04-07T20:10:48.133" v="1325" actId="1076"/>
          <ac:spMkLst>
            <pc:docMk/>
            <pc:sldMk cId="4034135031" sldId="421"/>
            <ac:spMk id="2" creationId="{E97C7994-11B8-442E-4922-6E9AF247581A}"/>
          </ac:spMkLst>
        </pc:spChg>
        <pc:spChg chg="mod">
          <ac:chgData name="Miller, Barbra" userId="f52220c8-dac8-45e5-95e8-4a75584f74dd" providerId="ADAL" clId="{0A8E1798-A995-4219-8FD8-1A827AA9A25E}" dt="2024-04-07T20:11:16.036" v="1327" actId="122"/>
          <ac:spMkLst>
            <pc:docMk/>
            <pc:sldMk cId="4034135031" sldId="421"/>
            <ac:spMk id="3" creationId="{66CD7EF1-D97D-2194-E34F-87112415319C}"/>
          </ac:spMkLst>
        </pc:spChg>
      </pc:sldChg>
      <pc:sldChg chg="modSp mod">
        <pc:chgData name="Miller, Barbra" userId="f52220c8-dac8-45e5-95e8-4a75584f74dd" providerId="ADAL" clId="{0A8E1798-A995-4219-8FD8-1A827AA9A25E}" dt="2024-04-07T20:16:28.862" v="1360" actId="21"/>
        <pc:sldMkLst>
          <pc:docMk/>
          <pc:sldMk cId="1460315734" sldId="422"/>
        </pc:sldMkLst>
        <pc:spChg chg="mod">
          <ac:chgData name="Miller, Barbra" userId="f52220c8-dac8-45e5-95e8-4a75584f74dd" providerId="ADAL" clId="{0A8E1798-A995-4219-8FD8-1A827AA9A25E}" dt="2024-04-07T20:11:46.521" v="1335" actId="1076"/>
          <ac:spMkLst>
            <pc:docMk/>
            <pc:sldMk cId="1460315734" sldId="422"/>
            <ac:spMk id="2" creationId="{F741987D-0EEA-20F7-8448-E6B1B386F20D}"/>
          </ac:spMkLst>
        </pc:spChg>
        <pc:spChg chg="mod">
          <ac:chgData name="Miller, Barbra" userId="f52220c8-dac8-45e5-95e8-4a75584f74dd" providerId="ADAL" clId="{0A8E1798-A995-4219-8FD8-1A827AA9A25E}" dt="2024-04-07T20:16:28.862" v="1360" actId="21"/>
          <ac:spMkLst>
            <pc:docMk/>
            <pc:sldMk cId="1460315734" sldId="422"/>
            <ac:spMk id="3" creationId="{5C9F7515-C828-F801-87A9-8CFF157FFBC7}"/>
          </ac:spMkLst>
        </pc:spChg>
      </pc:sldChg>
      <pc:sldChg chg="modSp mod">
        <pc:chgData name="Miller, Barbra" userId="f52220c8-dac8-45e5-95e8-4a75584f74dd" providerId="ADAL" clId="{0A8E1798-A995-4219-8FD8-1A827AA9A25E}" dt="2024-04-07T20:16:54.486" v="1366" actId="14100"/>
        <pc:sldMkLst>
          <pc:docMk/>
          <pc:sldMk cId="2461873178" sldId="423"/>
        </pc:sldMkLst>
        <pc:spChg chg="mod">
          <ac:chgData name="Miller, Barbra" userId="f52220c8-dac8-45e5-95e8-4a75584f74dd" providerId="ADAL" clId="{0A8E1798-A995-4219-8FD8-1A827AA9A25E}" dt="2024-04-07T20:16:54.486" v="1366" actId="14100"/>
          <ac:spMkLst>
            <pc:docMk/>
            <pc:sldMk cId="2461873178" sldId="423"/>
            <ac:spMk id="3" creationId="{365F1C38-F78A-5E29-E049-D635A0ECA3F5}"/>
          </ac:spMkLst>
        </pc:spChg>
      </pc:sldChg>
      <pc:sldChg chg="modSp mod">
        <pc:chgData name="Miller, Barbra" userId="f52220c8-dac8-45e5-95e8-4a75584f74dd" providerId="ADAL" clId="{0A8E1798-A995-4219-8FD8-1A827AA9A25E}" dt="2024-04-07T20:41:51.111" v="2467" actId="1076"/>
        <pc:sldMkLst>
          <pc:docMk/>
          <pc:sldMk cId="3797402328" sldId="424"/>
        </pc:sldMkLst>
        <pc:spChg chg="mod">
          <ac:chgData name="Miller, Barbra" userId="f52220c8-dac8-45e5-95e8-4a75584f74dd" providerId="ADAL" clId="{0A8E1798-A995-4219-8FD8-1A827AA9A25E}" dt="2024-04-07T20:39:52.928" v="2313" actId="14100"/>
          <ac:spMkLst>
            <pc:docMk/>
            <pc:sldMk cId="3797402328" sldId="424"/>
            <ac:spMk id="2" creationId="{F0E7FEB6-9D31-4759-8252-D277149EC84A}"/>
          </ac:spMkLst>
        </pc:spChg>
        <pc:spChg chg="mod">
          <ac:chgData name="Miller, Barbra" userId="f52220c8-dac8-45e5-95e8-4a75584f74dd" providerId="ADAL" clId="{0A8E1798-A995-4219-8FD8-1A827AA9A25E}" dt="2024-04-07T20:41:51.111" v="2467" actId="1076"/>
          <ac:spMkLst>
            <pc:docMk/>
            <pc:sldMk cId="3797402328" sldId="424"/>
            <ac:spMk id="3" creationId="{E7127307-086E-4AF9-AB1D-E5CFA537356B}"/>
          </ac:spMkLst>
        </pc:spChg>
      </pc:sldChg>
      <pc:sldChg chg="modSp mod">
        <pc:chgData name="Miller, Barbra" userId="f52220c8-dac8-45e5-95e8-4a75584f74dd" providerId="ADAL" clId="{0A8E1798-A995-4219-8FD8-1A827AA9A25E}" dt="2024-04-07T20:53:30.975" v="3081" actId="6549"/>
        <pc:sldMkLst>
          <pc:docMk/>
          <pc:sldMk cId="778582387" sldId="425"/>
        </pc:sldMkLst>
        <pc:spChg chg="mod">
          <ac:chgData name="Miller, Barbra" userId="f52220c8-dac8-45e5-95e8-4a75584f74dd" providerId="ADAL" clId="{0A8E1798-A995-4219-8FD8-1A827AA9A25E}" dt="2024-04-07T20:42:50.247" v="2474" actId="207"/>
          <ac:spMkLst>
            <pc:docMk/>
            <pc:sldMk cId="778582387" sldId="425"/>
            <ac:spMk id="2" creationId="{F0E7FEB6-9D31-4759-8252-D277149EC84A}"/>
          </ac:spMkLst>
        </pc:spChg>
        <pc:spChg chg="mod">
          <ac:chgData name="Miller, Barbra" userId="f52220c8-dac8-45e5-95e8-4a75584f74dd" providerId="ADAL" clId="{0A8E1798-A995-4219-8FD8-1A827AA9A25E}" dt="2024-04-07T20:53:30.975" v="3081" actId="6549"/>
          <ac:spMkLst>
            <pc:docMk/>
            <pc:sldMk cId="778582387" sldId="425"/>
            <ac:spMk id="3" creationId="{E7127307-086E-4AF9-AB1D-E5CFA537356B}"/>
          </ac:spMkLst>
        </pc:spChg>
      </pc:sldChg>
      <pc:sldChg chg="modSp mod">
        <pc:chgData name="Miller, Barbra" userId="f52220c8-dac8-45e5-95e8-4a75584f74dd" providerId="ADAL" clId="{0A8E1798-A995-4219-8FD8-1A827AA9A25E}" dt="2024-04-07T20:49:08.177" v="2882" actId="20577"/>
        <pc:sldMkLst>
          <pc:docMk/>
          <pc:sldMk cId="2719230157" sldId="426"/>
        </pc:sldMkLst>
        <pc:spChg chg="mod">
          <ac:chgData name="Miller, Barbra" userId="f52220c8-dac8-45e5-95e8-4a75584f74dd" providerId="ADAL" clId="{0A8E1798-A995-4219-8FD8-1A827AA9A25E}" dt="2024-04-07T20:49:08.177" v="2882" actId="20577"/>
          <ac:spMkLst>
            <pc:docMk/>
            <pc:sldMk cId="2719230157" sldId="426"/>
            <ac:spMk id="3" creationId="{E7127307-086E-4AF9-AB1D-E5CFA537356B}"/>
          </ac:spMkLst>
        </pc:spChg>
      </pc:sldChg>
      <pc:sldChg chg="modSp mod">
        <pc:chgData name="Miller, Barbra" userId="f52220c8-dac8-45e5-95e8-4a75584f74dd" providerId="ADAL" clId="{0A8E1798-A995-4219-8FD8-1A827AA9A25E}" dt="2024-04-07T20:51:18.896" v="3035" actId="20577"/>
        <pc:sldMkLst>
          <pc:docMk/>
          <pc:sldMk cId="2619488415" sldId="427"/>
        </pc:sldMkLst>
        <pc:spChg chg="mod">
          <ac:chgData name="Miller, Barbra" userId="f52220c8-dac8-45e5-95e8-4a75584f74dd" providerId="ADAL" clId="{0A8E1798-A995-4219-8FD8-1A827AA9A25E}" dt="2024-04-07T20:51:18.896" v="3035" actId="20577"/>
          <ac:spMkLst>
            <pc:docMk/>
            <pc:sldMk cId="2619488415" sldId="427"/>
            <ac:spMk id="3" creationId="{E7127307-086E-4AF9-AB1D-E5CFA537356B}"/>
          </ac:spMkLst>
        </pc:spChg>
      </pc:sldChg>
      <pc:sldChg chg="modSp mod">
        <pc:chgData name="Miller, Barbra" userId="f52220c8-dac8-45e5-95e8-4a75584f74dd" providerId="ADAL" clId="{0A8E1798-A995-4219-8FD8-1A827AA9A25E}" dt="2024-04-07T21:45:36.101" v="5195" actId="20577"/>
        <pc:sldMkLst>
          <pc:docMk/>
          <pc:sldMk cId="3210897290" sldId="428"/>
        </pc:sldMkLst>
        <pc:spChg chg="mod">
          <ac:chgData name="Miller, Barbra" userId="f52220c8-dac8-45e5-95e8-4a75584f74dd" providerId="ADAL" clId="{0A8E1798-A995-4219-8FD8-1A827AA9A25E}" dt="2024-04-07T21:27:56.009" v="4315" actId="1076"/>
          <ac:spMkLst>
            <pc:docMk/>
            <pc:sldMk cId="3210897290" sldId="428"/>
            <ac:spMk id="2" creationId="{05FA30CF-5B35-6A45-91DD-0CC1613F0567}"/>
          </ac:spMkLst>
        </pc:spChg>
        <pc:spChg chg="mod">
          <ac:chgData name="Miller, Barbra" userId="f52220c8-dac8-45e5-95e8-4a75584f74dd" providerId="ADAL" clId="{0A8E1798-A995-4219-8FD8-1A827AA9A25E}" dt="2024-04-07T21:45:36.101" v="5195" actId="20577"/>
          <ac:spMkLst>
            <pc:docMk/>
            <pc:sldMk cId="3210897290" sldId="428"/>
            <ac:spMk id="3" creationId="{9B126DF8-DD18-9D4D-9288-C3FF0ADAB77F}"/>
          </ac:spMkLst>
        </pc:spChg>
      </pc:sldChg>
      <pc:sldChg chg="modSp mod">
        <pc:chgData name="Miller, Barbra" userId="f52220c8-dac8-45e5-95e8-4a75584f74dd" providerId="ADAL" clId="{0A8E1798-A995-4219-8FD8-1A827AA9A25E}" dt="2024-04-07T21:46:45.981" v="5210" actId="14100"/>
        <pc:sldMkLst>
          <pc:docMk/>
          <pc:sldMk cId="1814118222" sldId="429"/>
        </pc:sldMkLst>
        <pc:spChg chg="mod">
          <ac:chgData name="Miller, Barbra" userId="f52220c8-dac8-45e5-95e8-4a75584f74dd" providerId="ADAL" clId="{0A8E1798-A995-4219-8FD8-1A827AA9A25E}" dt="2024-04-07T21:46:42.999" v="5209" actId="1076"/>
          <ac:spMkLst>
            <pc:docMk/>
            <pc:sldMk cId="1814118222" sldId="429"/>
            <ac:spMk id="2" creationId="{11261A65-BFE7-8F4A-BE5B-1A91F9124E75}"/>
          </ac:spMkLst>
        </pc:spChg>
        <pc:spChg chg="mod">
          <ac:chgData name="Miller, Barbra" userId="f52220c8-dac8-45e5-95e8-4a75584f74dd" providerId="ADAL" clId="{0A8E1798-A995-4219-8FD8-1A827AA9A25E}" dt="2024-04-07T21:46:45.981" v="5210" actId="14100"/>
          <ac:spMkLst>
            <pc:docMk/>
            <pc:sldMk cId="1814118222" sldId="429"/>
            <ac:spMk id="3" creationId="{50F95FAE-8FA7-FD4C-9FC3-B76F800863CC}"/>
          </ac:spMkLst>
        </pc:spChg>
      </pc:sldChg>
      <pc:sldChg chg="modSp mod">
        <pc:chgData name="Miller, Barbra" userId="f52220c8-dac8-45e5-95e8-4a75584f74dd" providerId="ADAL" clId="{0A8E1798-A995-4219-8FD8-1A827AA9A25E}" dt="2024-04-07T21:47:07.044" v="5215" actId="1076"/>
        <pc:sldMkLst>
          <pc:docMk/>
          <pc:sldMk cId="3410199205" sldId="430"/>
        </pc:sldMkLst>
        <pc:spChg chg="mod">
          <ac:chgData name="Miller, Barbra" userId="f52220c8-dac8-45e5-95e8-4a75584f74dd" providerId="ADAL" clId="{0A8E1798-A995-4219-8FD8-1A827AA9A25E}" dt="2024-04-07T21:47:07.044" v="5215" actId="1076"/>
          <ac:spMkLst>
            <pc:docMk/>
            <pc:sldMk cId="3410199205" sldId="430"/>
            <ac:spMk id="3" creationId="{300076B7-798E-EB42-99A6-2D04F4291390}"/>
          </ac:spMkLst>
        </pc:spChg>
        <pc:spChg chg="mod">
          <ac:chgData name="Miller, Barbra" userId="f52220c8-dac8-45e5-95e8-4a75584f74dd" providerId="ADAL" clId="{0A8E1798-A995-4219-8FD8-1A827AA9A25E}" dt="2024-04-07T21:47:02.973" v="5214" actId="1076"/>
          <ac:spMkLst>
            <pc:docMk/>
            <pc:sldMk cId="3410199205" sldId="430"/>
            <ac:spMk id="4" creationId="{34E79BDB-7F50-A745-A34D-E80563D879FF}"/>
          </ac:spMkLst>
        </pc:spChg>
      </pc:sldChg>
      <pc:sldChg chg="modSp mod">
        <pc:chgData name="Miller, Barbra" userId="f52220c8-dac8-45e5-95e8-4a75584f74dd" providerId="ADAL" clId="{0A8E1798-A995-4219-8FD8-1A827AA9A25E}" dt="2024-04-07T21:52:58.740" v="5574" actId="6549"/>
        <pc:sldMkLst>
          <pc:docMk/>
          <pc:sldMk cId="1358196128" sldId="431"/>
        </pc:sldMkLst>
        <pc:spChg chg="mod">
          <ac:chgData name="Miller, Barbra" userId="f52220c8-dac8-45e5-95e8-4a75584f74dd" providerId="ADAL" clId="{0A8E1798-A995-4219-8FD8-1A827AA9A25E}" dt="2024-04-07T21:52:58.740" v="5574" actId="6549"/>
          <ac:spMkLst>
            <pc:docMk/>
            <pc:sldMk cId="1358196128" sldId="431"/>
            <ac:spMk id="2" creationId="{9918E84B-6F57-3A47-A219-537E863F4A48}"/>
          </ac:spMkLst>
        </pc:spChg>
        <pc:spChg chg="mod">
          <ac:chgData name="Miller, Barbra" userId="f52220c8-dac8-45e5-95e8-4a75584f74dd" providerId="ADAL" clId="{0A8E1798-A995-4219-8FD8-1A827AA9A25E}" dt="2024-04-07T21:49:21.593" v="5395" actId="1076"/>
          <ac:spMkLst>
            <pc:docMk/>
            <pc:sldMk cId="1358196128" sldId="431"/>
            <ac:spMk id="3" creationId="{B6D85825-4D16-0D40-8C71-5408A9DF1654}"/>
          </ac:spMkLst>
        </pc:spChg>
      </pc:sldChg>
      <pc:sldChg chg="modSp mod">
        <pc:chgData name="Miller, Barbra" userId="f52220c8-dac8-45e5-95e8-4a75584f74dd" providerId="ADAL" clId="{0A8E1798-A995-4219-8FD8-1A827AA9A25E}" dt="2024-04-07T21:53:12.322" v="5593" actId="20577"/>
        <pc:sldMkLst>
          <pc:docMk/>
          <pc:sldMk cId="1683283362" sldId="432"/>
        </pc:sldMkLst>
        <pc:spChg chg="mod">
          <ac:chgData name="Miller, Barbra" userId="f52220c8-dac8-45e5-95e8-4a75584f74dd" providerId="ADAL" clId="{0A8E1798-A995-4219-8FD8-1A827AA9A25E}" dt="2024-04-07T21:50:24.569" v="5469" actId="20577"/>
          <ac:spMkLst>
            <pc:docMk/>
            <pc:sldMk cId="1683283362" sldId="432"/>
            <ac:spMk id="3" creationId="{60C80BF0-A3D5-1F45-929C-BBF14A86BB5B}"/>
          </ac:spMkLst>
        </pc:spChg>
        <pc:spChg chg="mod">
          <ac:chgData name="Miller, Barbra" userId="f52220c8-dac8-45e5-95e8-4a75584f74dd" providerId="ADAL" clId="{0A8E1798-A995-4219-8FD8-1A827AA9A25E}" dt="2024-04-07T21:53:12.322" v="5593" actId="20577"/>
          <ac:spMkLst>
            <pc:docMk/>
            <pc:sldMk cId="1683283362" sldId="432"/>
            <ac:spMk id="4" creationId="{DA4755FE-0DBF-EB46-AB31-BDEF489A8846}"/>
          </ac:spMkLst>
        </pc:spChg>
      </pc:sldChg>
      <pc:sldChg chg="modSp mod">
        <pc:chgData name="Miller, Barbra" userId="f52220c8-dac8-45e5-95e8-4a75584f74dd" providerId="ADAL" clId="{0A8E1798-A995-4219-8FD8-1A827AA9A25E}" dt="2024-04-07T21:53:36.351" v="5654" actId="20577"/>
        <pc:sldMkLst>
          <pc:docMk/>
          <pc:sldMk cId="2976869971" sldId="433"/>
        </pc:sldMkLst>
        <pc:spChg chg="mod">
          <ac:chgData name="Miller, Barbra" userId="f52220c8-dac8-45e5-95e8-4a75584f74dd" providerId="ADAL" clId="{0A8E1798-A995-4219-8FD8-1A827AA9A25E}" dt="2024-04-07T21:52:27.277" v="5500" actId="20577"/>
          <ac:spMkLst>
            <pc:docMk/>
            <pc:sldMk cId="2976869971" sldId="433"/>
            <ac:spMk id="3" creationId="{29609518-98CF-6743-A417-19ECC30BC44C}"/>
          </ac:spMkLst>
        </pc:spChg>
        <pc:spChg chg="mod">
          <ac:chgData name="Miller, Barbra" userId="f52220c8-dac8-45e5-95e8-4a75584f74dd" providerId="ADAL" clId="{0A8E1798-A995-4219-8FD8-1A827AA9A25E}" dt="2024-04-07T21:53:36.351" v="5654" actId="20577"/>
          <ac:spMkLst>
            <pc:docMk/>
            <pc:sldMk cId="2976869971" sldId="433"/>
            <ac:spMk id="4" creationId="{746638F3-E407-804F-A191-4ED028704773}"/>
          </ac:spMkLst>
        </pc:spChg>
      </pc:sldChg>
      <pc:sldChg chg="modSp mod">
        <pc:chgData name="Miller, Barbra" userId="f52220c8-dac8-45e5-95e8-4a75584f74dd" providerId="ADAL" clId="{0A8E1798-A995-4219-8FD8-1A827AA9A25E}" dt="2024-04-07T21:55:40.426" v="5749" actId="255"/>
        <pc:sldMkLst>
          <pc:docMk/>
          <pc:sldMk cId="385795416" sldId="434"/>
        </pc:sldMkLst>
        <pc:spChg chg="mod">
          <ac:chgData name="Miller, Barbra" userId="f52220c8-dac8-45e5-95e8-4a75584f74dd" providerId="ADAL" clId="{0A8E1798-A995-4219-8FD8-1A827AA9A25E}" dt="2024-04-07T21:54:19.391" v="5697" actId="20577"/>
          <ac:spMkLst>
            <pc:docMk/>
            <pc:sldMk cId="385795416" sldId="434"/>
            <ac:spMk id="2" creationId="{1142EEF7-9076-A849-BB32-8DB45EDD5B6B}"/>
          </ac:spMkLst>
        </pc:spChg>
        <pc:spChg chg="mod">
          <ac:chgData name="Miller, Barbra" userId="f52220c8-dac8-45e5-95e8-4a75584f74dd" providerId="ADAL" clId="{0A8E1798-A995-4219-8FD8-1A827AA9A25E}" dt="2024-04-07T21:55:40.426" v="5749" actId="255"/>
          <ac:spMkLst>
            <pc:docMk/>
            <pc:sldMk cId="385795416" sldId="434"/>
            <ac:spMk id="3" creationId="{14511509-16F9-384A-A149-6832BB52E35E}"/>
          </ac:spMkLst>
        </pc:spChg>
      </pc:sldChg>
      <pc:sldChg chg="modSp mod">
        <pc:chgData name="Miller, Barbra" userId="f52220c8-dac8-45e5-95e8-4a75584f74dd" providerId="ADAL" clId="{0A8E1798-A995-4219-8FD8-1A827AA9A25E}" dt="2024-04-07T21:58:35.298" v="5825" actId="14100"/>
        <pc:sldMkLst>
          <pc:docMk/>
          <pc:sldMk cId="123262664" sldId="435"/>
        </pc:sldMkLst>
        <pc:spChg chg="mod">
          <ac:chgData name="Miller, Barbra" userId="f52220c8-dac8-45e5-95e8-4a75584f74dd" providerId="ADAL" clId="{0A8E1798-A995-4219-8FD8-1A827AA9A25E}" dt="2024-04-07T21:58:35.298" v="5825" actId="14100"/>
          <ac:spMkLst>
            <pc:docMk/>
            <pc:sldMk cId="123262664" sldId="435"/>
            <ac:spMk id="3" creationId="{1CDB3070-5B31-A645-AE7C-5C852CFC7E50}"/>
          </ac:spMkLst>
        </pc:spChg>
        <pc:spChg chg="mod">
          <ac:chgData name="Miller, Barbra" userId="f52220c8-dac8-45e5-95e8-4a75584f74dd" providerId="ADAL" clId="{0A8E1798-A995-4219-8FD8-1A827AA9A25E}" dt="2024-04-07T21:58:33.089" v="5824" actId="14100"/>
          <ac:spMkLst>
            <pc:docMk/>
            <pc:sldMk cId="123262664" sldId="435"/>
            <ac:spMk id="4" creationId="{F4C6A2BB-0FD3-254E-B2FF-8D64D3110923}"/>
          </ac:spMkLst>
        </pc:spChg>
      </pc:sldChg>
      <pc:sldChg chg="modSp mod">
        <pc:chgData name="Miller, Barbra" userId="f52220c8-dac8-45e5-95e8-4a75584f74dd" providerId="ADAL" clId="{0A8E1798-A995-4219-8FD8-1A827AA9A25E}" dt="2024-04-07T22:00:41.053" v="5885" actId="20577"/>
        <pc:sldMkLst>
          <pc:docMk/>
          <pc:sldMk cId="3476690496" sldId="436"/>
        </pc:sldMkLst>
        <pc:spChg chg="mod">
          <ac:chgData name="Miller, Barbra" userId="f52220c8-dac8-45e5-95e8-4a75584f74dd" providerId="ADAL" clId="{0A8E1798-A995-4219-8FD8-1A827AA9A25E}" dt="2024-04-07T22:00:41.053" v="5885" actId="20577"/>
          <ac:spMkLst>
            <pc:docMk/>
            <pc:sldMk cId="3476690496" sldId="436"/>
            <ac:spMk id="3" creationId="{A4D27654-395C-E044-94CD-C55642CB3E56}"/>
          </ac:spMkLst>
        </pc:spChg>
        <pc:spChg chg="mod">
          <ac:chgData name="Miller, Barbra" userId="f52220c8-dac8-45e5-95e8-4a75584f74dd" providerId="ADAL" clId="{0A8E1798-A995-4219-8FD8-1A827AA9A25E}" dt="2024-04-07T22:00:00.302" v="5857" actId="255"/>
          <ac:spMkLst>
            <pc:docMk/>
            <pc:sldMk cId="3476690496" sldId="436"/>
            <ac:spMk id="4" creationId="{B3F5E718-BF12-5D42-994C-27485928057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9649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21297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91933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521583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58382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95483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19010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17586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16762059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17" name="Google Shape;17;p5"/>
          <p:cNvPicPr preferRelativeResize="0"/>
          <p:nvPr/>
        </p:nvPicPr>
        <p:blipFill rotWithShape="1">
          <a:blip r:embed="rId2">
            <a:alphaModFix/>
          </a:blip>
          <a:srcRect/>
          <a:stretch/>
        </p:blipFill>
        <p:spPr>
          <a:xfrm>
            <a:off x="1" y="75565"/>
            <a:ext cx="4155440" cy="1029211"/>
          </a:xfrm>
          <a:prstGeom prst="rect">
            <a:avLst/>
          </a:prstGeom>
          <a:noFill/>
          <a:ln>
            <a:noFill/>
          </a:ln>
        </p:spPr>
      </p:pic>
      <p:cxnSp>
        <p:nvCxnSpPr>
          <p:cNvPr id="18" name="Google Shape;18;p5"/>
          <p:cNvCxnSpPr/>
          <p:nvPr/>
        </p:nvCxnSpPr>
        <p:spPr>
          <a:xfrm>
            <a:off x="0" y="3602038"/>
            <a:ext cx="12192000" cy="0"/>
          </a:xfrm>
          <a:prstGeom prst="straightConnector1">
            <a:avLst/>
          </a:prstGeom>
          <a:noFill/>
          <a:ln w="57150" cap="flat" cmpd="sng">
            <a:solidFill>
              <a:srgbClr val="233F70"/>
            </a:solidFill>
            <a:prstDash val="solid"/>
            <a:miter lim="800000"/>
            <a:headEnd type="none" w="sm" len="sm"/>
            <a:tailEnd type="none" w="sm" len="sm"/>
          </a:ln>
          <a:effectLst>
            <a:reflection stA="68000" endPos="86000" dist="25400" dir="5400000" sy="-100000" algn="bl" rotWithShape="0"/>
          </a:effectLst>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92"/>
        <p:cNvGrpSpPr/>
        <p:nvPr/>
      </p:nvGrpSpPr>
      <p:grpSpPr>
        <a:xfrm>
          <a:off x="0" y="0"/>
          <a:ext cx="0" cy="0"/>
          <a:chOff x="0" y="0"/>
          <a:chExt cx="0" cy="0"/>
        </a:xfrm>
      </p:grpSpPr>
      <p:sp>
        <p:nvSpPr>
          <p:cNvPr id="93" name="Google Shape;93;p1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4" name="Google Shape;94;p1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5" name="Google Shape;95;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981200"/>
            <a:ext cx="5080000" cy="4114800"/>
          </a:xfrm>
          <a:prstGeom prst="rect">
            <a:avLst/>
          </a:prstGeom>
        </p:spPr>
        <p:txBody>
          <a:bodyPr/>
          <a:lstStyle/>
          <a:p>
            <a:pPr lvl="0"/>
            <a:endParaRPr lang="en-US" noProof="0" dirty="0"/>
          </a:p>
        </p:txBody>
      </p:sp>
      <p:sp>
        <p:nvSpPr>
          <p:cNvPr id="5" name="Date Placeholder 4"/>
          <p:cNvSpPr>
            <a:spLocks noGrp="1" noChangeArrowheads="1"/>
          </p:cNvSpPr>
          <p:nvPr>
            <p:ph type="dt" sz="half" idx="10"/>
          </p:nvPr>
        </p:nvSpPr>
        <p:spPr>
          <a:xfrm>
            <a:off x="914400" y="6248400"/>
            <a:ext cx="2540000" cy="457200"/>
          </a:xfrm>
          <a:prstGeom prst="rect">
            <a:avLst/>
          </a:prstGeom>
          <a:ln/>
        </p:spPr>
        <p:txBody>
          <a:bodyPr/>
          <a:lstStyle>
            <a:lvl1pPr>
              <a:defRPr/>
            </a:lvl1pPr>
          </a:lstStyle>
          <a:p>
            <a:pPr>
              <a:defRPr/>
            </a:pPr>
            <a:endParaRPr lang="en-US" dirty="0"/>
          </a:p>
        </p:txBody>
      </p:sp>
      <p:sp>
        <p:nvSpPr>
          <p:cNvPr id="6" name="Footer Placeholder 5"/>
          <p:cNvSpPr>
            <a:spLocks noGrp="1" noChangeArrowheads="1"/>
          </p:cNvSpPr>
          <p:nvPr>
            <p:ph type="ftr" sz="quarter" idx="11"/>
          </p:nvPr>
        </p:nvSpPr>
        <p:spPr>
          <a:xfrm>
            <a:off x="4165600" y="6248400"/>
            <a:ext cx="3860800" cy="457200"/>
          </a:xfrm>
          <a:prstGeom prst="rect">
            <a:avLst/>
          </a:prstGeom>
          <a:ln/>
        </p:spPr>
        <p:txBody>
          <a:bodyPr/>
          <a:lstStyle>
            <a:lvl1pPr>
              <a:defRPr/>
            </a:lvl1pPr>
          </a:lstStyle>
          <a:p>
            <a:pPr>
              <a:defRPr/>
            </a:pPr>
            <a:endParaRPr lang="en-US" dirty="0"/>
          </a:p>
        </p:txBody>
      </p:sp>
      <p:sp>
        <p:nvSpPr>
          <p:cNvPr id="7" name="Slide Number Placeholder 6"/>
          <p:cNvSpPr>
            <a:spLocks noGrp="1" noChangeArrowheads="1"/>
          </p:cNvSpPr>
          <p:nvPr>
            <p:ph type="sldNum" sz="quarter" idx="12"/>
          </p:nvPr>
        </p:nvSpPr>
        <p:spPr>
          <a:xfrm>
            <a:off x="8737600" y="6248400"/>
            <a:ext cx="2540000" cy="457200"/>
          </a:xfrm>
          <a:prstGeom prst="rect">
            <a:avLst/>
          </a:prstGeom>
          <a:ln/>
        </p:spPr>
        <p:txBody>
          <a:bodyPr/>
          <a:lstStyle>
            <a:lvl1pPr>
              <a:defRPr/>
            </a:lvl1pPr>
          </a:lstStyle>
          <a:p>
            <a:fld id="{BF9F81C8-C3A2-47FC-8FAF-72FB3B9FEF72}" type="slidenum">
              <a:rPr lang="en-US" altLang="en-US"/>
              <a:pPr/>
              <a:t>‹#›</a:t>
            </a:fld>
            <a:endParaRPr lang="en-US" altLang="en-US" dirty="0"/>
          </a:p>
        </p:txBody>
      </p:sp>
    </p:spTree>
    <p:extLst>
      <p:ext uri="{BB962C8B-B14F-4D97-AF65-F5344CB8AC3E}">
        <p14:creationId xmlns:p14="http://schemas.microsoft.com/office/powerpoint/2010/main" val="160208929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25" name="Google Shape;25;p6"/>
          <p:cNvCxnSpPr/>
          <p:nvPr/>
        </p:nvCxnSpPr>
        <p:spPr>
          <a:xfrm>
            <a:off x="-1" y="380683"/>
            <a:ext cx="11795761" cy="0"/>
          </a:xfrm>
          <a:prstGeom prst="straightConnector1">
            <a:avLst/>
          </a:prstGeom>
          <a:noFill/>
          <a:ln w="57150" cap="flat" cmpd="sng">
            <a:solidFill>
              <a:srgbClr val="233F70"/>
            </a:solidFill>
            <a:prstDash val="solid"/>
            <a:miter lim="800000"/>
            <a:headEnd type="none" w="sm" len="sm"/>
            <a:tailEnd type="none" w="sm" len="sm"/>
          </a:ln>
          <a:effectLst>
            <a:reflection stA="50000" endA="300" endPos="90000" dist="50800" dir="5400000" sy="-100000" algn="bl" rotWithShape="0"/>
          </a:effectLst>
        </p:spPr>
      </p:cxnSp>
      <p:pic>
        <p:nvPicPr>
          <p:cNvPr id="26" name="Google Shape;26;p6"/>
          <p:cNvPicPr preferRelativeResize="0"/>
          <p:nvPr/>
        </p:nvPicPr>
        <p:blipFill rotWithShape="1">
          <a:blip r:embed="rId2">
            <a:alphaModFix/>
          </a:blip>
          <a:srcRect r="79491"/>
          <a:stretch/>
        </p:blipFill>
        <p:spPr>
          <a:xfrm>
            <a:off x="11375940" y="1"/>
            <a:ext cx="816059" cy="985519"/>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A8E9D"/>
              </a:buClr>
              <a:buSzPts val="2400"/>
              <a:buNone/>
              <a:defRPr sz="2400">
                <a:solidFill>
                  <a:srgbClr val="8A8E9D"/>
                </a:solidFill>
              </a:defRPr>
            </a:lvl1pPr>
            <a:lvl2pPr marL="914400" lvl="1" indent="-228600" algn="l">
              <a:lnSpc>
                <a:spcPct val="90000"/>
              </a:lnSpc>
              <a:spcBef>
                <a:spcPts val="500"/>
              </a:spcBef>
              <a:spcAft>
                <a:spcPts val="0"/>
              </a:spcAft>
              <a:buClr>
                <a:srgbClr val="8A8E9D"/>
              </a:buClr>
              <a:buSzPts val="2000"/>
              <a:buNone/>
              <a:defRPr sz="2000">
                <a:solidFill>
                  <a:srgbClr val="8A8E9D"/>
                </a:solidFill>
              </a:defRPr>
            </a:lvl2pPr>
            <a:lvl3pPr marL="1371600" lvl="2" indent="-228600" algn="l">
              <a:lnSpc>
                <a:spcPct val="90000"/>
              </a:lnSpc>
              <a:spcBef>
                <a:spcPts val="500"/>
              </a:spcBef>
              <a:spcAft>
                <a:spcPts val="0"/>
              </a:spcAft>
              <a:buClr>
                <a:srgbClr val="8A8E9D"/>
              </a:buClr>
              <a:buSzPts val="1800"/>
              <a:buNone/>
              <a:defRPr sz="1800">
                <a:solidFill>
                  <a:srgbClr val="8A8E9D"/>
                </a:solidFill>
              </a:defRPr>
            </a:lvl3pPr>
            <a:lvl4pPr marL="1828800" lvl="3" indent="-228600" algn="l">
              <a:lnSpc>
                <a:spcPct val="90000"/>
              </a:lnSpc>
              <a:spcBef>
                <a:spcPts val="500"/>
              </a:spcBef>
              <a:spcAft>
                <a:spcPts val="0"/>
              </a:spcAft>
              <a:buClr>
                <a:srgbClr val="8A8E9D"/>
              </a:buClr>
              <a:buSzPts val="1600"/>
              <a:buNone/>
              <a:defRPr sz="1600">
                <a:solidFill>
                  <a:srgbClr val="8A8E9D"/>
                </a:solidFill>
              </a:defRPr>
            </a:lvl4pPr>
            <a:lvl5pPr marL="2286000" lvl="4" indent="-228600" algn="l">
              <a:lnSpc>
                <a:spcPct val="90000"/>
              </a:lnSpc>
              <a:spcBef>
                <a:spcPts val="500"/>
              </a:spcBef>
              <a:spcAft>
                <a:spcPts val="0"/>
              </a:spcAft>
              <a:buClr>
                <a:srgbClr val="8A8E9D"/>
              </a:buClr>
              <a:buSzPts val="1600"/>
              <a:buNone/>
              <a:defRPr sz="1600">
                <a:solidFill>
                  <a:srgbClr val="8A8E9D"/>
                </a:solidFill>
              </a:defRPr>
            </a:lvl5pPr>
            <a:lvl6pPr marL="2743200" lvl="5" indent="-228600" algn="l">
              <a:lnSpc>
                <a:spcPct val="90000"/>
              </a:lnSpc>
              <a:spcBef>
                <a:spcPts val="500"/>
              </a:spcBef>
              <a:spcAft>
                <a:spcPts val="0"/>
              </a:spcAft>
              <a:buClr>
                <a:srgbClr val="8A8E9D"/>
              </a:buClr>
              <a:buSzPts val="1600"/>
              <a:buNone/>
              <a:defRPr sz="1600">
                <a:solidFill>
                  <a:srgbClr val="8A8E9D"/>
                </a:solidFill>
              </a:defRPr>
            </a:lvl6pPr>
            <a:lvl7pPr marL="3200400" lvl="6" indent="-228600" algn="l">
              <a:lnSpc>
                <a:spcPct val="90000"/>
              </a:lnSpc>
              <a:spcBef>
                <a:spcPts val="500"/>
              </a:spcBef>
              <a:spcAft>
                <a:spcPts val="0"/>
              </a:spcAft>
              <a:buClr>
                <a:srgbClr val="8A8E9D"/>
              </a:buClr>
              <a:buSzPts val="1600"/>
              <a:buNone/>
              <a:defRPr sz="1600">
                <a:solidFill>
                  <a:srgbClr val="8A8E9D"/>
                </a:solidFill>
              </a:defRPr>
            </a:lvl7pPr>
            <a:lvl8pPr marL="3657600" lvl="7" indent="-228600" algn="l">
              <a:lnSpc>
                <a:spcPct val="90000"/>
              </a:lnSpc>
              <a:spcBef>
                <a:spcPts val="500"/>
              </a:spcBef>
              <a:spcAft>
                <a:spcPts val="0"/>
              </a:spcAft>
              <a:buClr>
                <a:srgbClr val="8A8E9D"/>
              </a:buClr>
              <a:buSzPts val="1600"/>
              <a:buNone/>
              <a:defRPr sz="1600">
                <a:solidFill>
                  <a:srgbClr val="8A8E9D"/>
                </a:solidFill>
              </a:defRPr>
            </a:lvl8pPr>
            <a:lvl9pPr marL="4114800" lvl="8" indent="-228600" algn="l">
              <a:lnSpc>
                <a:spcPct val="90000"/>
              </a:lnSpc>
              <a:spcBef>
                <a:spcPts val="500"/>
              </a:spcBef>
              <a:spcAft>
                <a:spcPts val="0"/>
              </a:spcAft>
              <a:buClr>
                <a:srgbClr val="8A8E9D"/>
              </a:buClr>
              <a:buSzPts val="1600"/>
              <a:buNone/>
              <a:defRPr sz="1600">
                <a:solidFill>
                  <a:srgbClr val="8A8E9D"/>
                </a:solidFill>
              </a:defRPr>
            </a:lvl9pPr>
          </a:lstStyle>
          <a:p>
            <a:endParaRPr/>
          </a:p>
        </p:txBody>
      </p:sp>
      <p:sp>
        <p:nvSpPr>
          <p:cNvPr id="30" name="Google Shape;30;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33" name="Google Shape;33;p7"/>
          <p:cNvCxnSpPr/>
          <p:nvPr/>
        </p:nvCxnSpPr>
        <p:spPr>
          <a:xfrm>
            <a:off x="-1" y="380683"/>
            <a:ext cx="11795761" cy="0"/>
          </a:xfrm>
          <a:prstGeom prst="straightConnector1">
            <a:avLst/>
          </a:prstGeom>
          <a:noFill/>
          <a:ln w="57150" cap="flat" cmpd="sng">
            <a:solidFill>
              <a:srgbClr val="233F70"/>
            </a:solidFill>
            <a:prstDash val="solid"/>
            <a:miter lim="800000"/>
            <a:headEnd type="none" w="sm" len="sm"/>
            <a:tailEnd type="none" w="sm" len="sm"/>
          </a:ln>
          <a:effectLst>
            <a:reflection stA="50000" endA="300" endPos="90000" dist="50800" dir="5400000" sy="-100000" algn="bl" rotWithShape="0"/>
          </a:effectLst>
        </p:spPr>
      </p:cxnSp>
      <p:pic>
        <p:nvPicPr>
          <p:cNvPr id="34" name="Google Shape;34;p7"/>
          <p:cNvPicPr preferRelativeResize="0"/>
          <p:nvPr/>
        </p:nvPicPr>
        <p:blipFill rotWithShape="1">
          <a:blip r:embed="rId2">
            <a:alphaModFix/>
          </a:blip>
          <a:srcRect r="79491"/>
          <a:stretch/>
        </p:blipFill>
        <p:spPr>
          <a:xfrm>
            <a:off x="11375940" y="1"/>
            <a:ext cx="816059" cy="985519"/>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42" name="Google Shape;42;p8"/>
          <p:cNvCxnSpPr/>
          <p:nvPr/>
        </p:nvCxnSpPr>
        <p:spPr>
          <a:xfrm>
            <a:off x="-1" y="380683"/>
            <a:ext cx="11795761" cy="0"/>
          </a:xfrm>
          <a:prstGeom prst="straightConnector1">
            <a:avLst/>
          </a:prstGeom>
          <a:noFill/>
          <a:ln w="57150" cap="flat" cmpd="sng">
            <a:solidFill>
              <a:srgbClr val="233F70"/>
            </a:solidFill>
            <a:prstDash val="solid"/>
            <a:miter lim="800000"/>
            <a:headEnd type="none" w="sm" len="sm"/>
            <a:tailEnd type="none" w="sm" len="sm"/>
          </a:ln>
          <a:effectLst>
            <a:reflection stA="50000" endA="300" endPos="90000" dist="50800" dir="5400000" sy="-100000" algn="bl" rotWithShape="0"/>
          </a:effectLst>
        </p:spPr>
      </p:cxnSp>
      <p:pic>
        <p:nvPicPr>
          <p:cNvPr id="43" name="Google Shape;43;p8"/>
          <p:cNvPicPr preferRelativeResize="0"/>
          <p:nvPr/>
        </p:nvPicPr>
        <p:blipFill rotWithShape="1">
          <a:blip r:embed="rId2">
            <a:alphaModFix/>
          </a:blip>
          <a:srcRect r="79491"/>
          <a:stretch/>
        </p:blipFill>
        <p:spPr>
          <a:xfrm>
            <a:off x="11375940" y="1"/>
            <a:ext cx="816059" cy="985519"/>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53" name="Google Shape;53;p9"/>
          <p:cNvCxnSpPr/>
          <p:nvPr/>
        </p:nvCxnSpPr>
        <p:spPr>
          <a:xfrm>
            <a:off x="-1" y="380683"/>
            <a:ext cx="11795761" cy="0"/>
          </a:xfrm>
          <a:prstGeom prst="straightConnector1">
            <a:avLst/>
          </a:prstGeom>
          <a:noFill/>
          <a:ln w="57150" cap="flat" cmpd="sng">
            <a:solidFill>
              <a:srgbClr val="233F70"/>
            </a:solidFill>
            <a:prstDash val="solid"/>
            <a:miter lim="800000"/>
            <a:headEnd type="none" w="sm" len="sm"/>
            <a:tailEnd type="none" w="sm" len="sm"/>
          </a:ln>
          <a:effectLst>
            <a:reflection stA="50000" endA="300" endPos="90000" dist="50800" dir="5400000" sy="-100000" algn="bl" rotWithShape="0"/>
          </a:effectLst>
        </p:spPr>
      </p:cxnSp>
      <p:pic>
        <p:nvPicPr>
          <p:cNvPr id="54" name="Google Shape;54;p9"/>
          <p:cNvPicPr preferRelativeResize="0"/>
          <p:nvPr/>
        </p:nvPicPr>
        <p:blipFill rotWithShape="1">
          <a:blip r:embed="rId2">
            <a:alphaModFix/>
          </a:blip>
          <a:srcRect r="79491"/>
          <a:stretch/>
        </p:blipFill>
        <p:spPr>
          <a:xfrm>
            <a:off x="11375940" y="1"/>
            <a:ext cx="816059" cy="985519"/>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5"/>
        <p:cNvGrpSpPr/>
        <p:nvPr/>
      </p:nvGrpSpPr>
      <p:grpSpPr>
        <a:xfrm>
          <a:off x="0" y="0"/>
          <a:ext cx="0" cy="0"/>
          <a:chOff x="0" y="0"/>
          <a:chExt cx="0" cy="0"/>
        </a:xfrm>
      </p:grpSpPr>
      <p:sp>
        <p:nvSpPr>
          <p:cNvPr id="56" name="Google Shape;56;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60" name="Google Shape;60;p10"/>
          <p:cNvCxnSpPr/>
          <p:nvPr/>
        </p:nvCxnSpPr>
        <p:spPr>
          <a:xfrm>
            <a:off x="-1" y="380683"/>
            <a:ext cx="11795761" cy="0"/>
          </a:xfrm>
          <a:prstGeom prst="straightConnector1">
            <a:avLst/>
          </a:prstGeom>
          <a:noFill/>
          <a:ln w="57150" cap="flat" cmpd="sng">
            <a:solidFill>
              <a:srgbClr val="233F70"/>
            </a:solidFill>
            <a:prstDash val="solid"/>
            <a:miter lim="800000"/>
            <a:headEnd type="none" w="sm" len="sm"/>
            <a:tailEnd type="none" w="sm" len="sm"/>
          </a:ln>
          <a:effectLst>
            <a:reflection stA="50000" endA="300" endPos="90000" dist="50800" dir="5400000" sy="-100000" algn="bl" rotWithShape="0"/>
          </a:effectLst>
        </p:spPr>
      </p:cxnSp>
      <p:pic>
        <p:nvPicPr>
          <p:cNvPr id="61" name="Google Shape;61;p10"/>
          <p:cNvPicPr preferRelativeResize="0"/>
          <p:nvPr/>
        </p:nvPicPr>
        <p:blipFill rotWithShape="1">
          <a:blip r:embed="rId2">
            <a:alphaModFix/>
          </a:blip>
          <a:srcRect r="79491"/>
          <a:stretch/>
        </p:blipFill>
        <p:spPr>
          <a:xfrm>
            <a:off x="11375940" y="1"/>
            <a:ext cx="816059" cy="985519"/>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71" name="Google Shape;71;p1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2" name="Google Shape;7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75" name="Google Shape;75;p12"/>
          <p:cNvCxnSpPr/>
          <p:nvPr/>
        </p:nvCxnSpPr>
        <p:spPr>
          <a:xfrm>
            <a:off x="-1" y="380683"/>
            <a:ext cx="11795761" cy="0"/>
          </a:xfrm>
          <a:prstGeom prst="straightConnector1">
            <a:avLst/>
          </a:prstGeom>
          <a:noFill/>
          <a:ln w="57150" cap="flat" cmpd="sng">
            <a:solidFill>
              <a:srgbClr val="233F70"/>
            </a:solidFill>
            <a:prstDash val="solid"/>
            <a:miter lim="800000"/>
            <a:headEnd type="none" w="sm" len="sm"/>
            <a:tailEnd type="none" w="sm" len="sm"/>
          </a:ln>
          <a:effectLst>
            <a:reflection stA="50000" endA="300" endPos="90000" dist="50800" dir="5400000" sy="-100000" algn="bl" rotWithShape="0"/>
          </a:effectLst>
        </p:spPr>
      </p:cxnSp>
      <p:pic>
        <p:nvPicPr>
          <p:cNvPr id="76" name="Google Shape;76;p12"/>
          <p:cNvPicPr preferRelativeResize="0"/>
          <p:nvPr/>
        </p:nvPicPr>
        <p:blipFill rotWithShape="1">
          <a:blip r:embed="rId2">
            <a:alphaModFix/>
          </a:blip>
          <a:srcRect r="79491"/>
          <a:stretch/>
        </p:blipFill>
        <p:spPr>
          <a:xfrm>
            <a:off x="11375940" y="1"/>
            <a:ext cx="816059" cy="985519"/>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7"/>
        <p:cNvGrpSpPr/>
        <p:nvPr/>
      </p:nvGrpSpPr>
      <p:grpSpPr>
        <a:xfrm>
          <a:off x="0" y="0"/>
          <a:ext cx="0" cy="0"/>
          <a:chOff x="0" y="0"/>
          <a:chExt cx="0" cy="0"/>
        </a:xfrm>
      </p:grpSpPr>
      <p:sp>
        <p:nvSpPr>
          <p:cNvPr id="78" name="Google Shape;78;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9" name="Google Shape;79;p13"/>
          <p:cNvSpPr>
            <a:spLocks noGrp="1"/>
          </p:cNvSpPr>
          <p:nvPr>
            <p:ph type="pic" idx="2"/>
          </p:nvPr>
        </p:nvSpPr>
        <p:spPr>
          <a:xfrm>
            <a:off x="5183188" y="987425"/>
            <a:ext cx="6172200" cy="4873625"/>
          </a:xfrm>
          <a:prstGeom prst="rect">
            <a:avLst/>
          </a:prstGeom>
          <a:noFill/>
          <a:ln>
            <a:noFill/>
          </a:ln>
        </p:spPr>
      </p:sp>
      <p:sp>
        <p:nvSpPr>
          <p:cNvPr id="80" name="Google Shape;80;p1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1" name="Google Shape;81;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84" name="Google Shape;84;p13"/>
          <p:cNvCxnSpPr/>
          <p:nvPr/>
        </p:nvCxnSpPr>
        <p:spPr>
          <a:xfrm>
            <a:off x="-1" y="380683"/>
            <a:ext cx="11795761" cy="0"/>
          </a:xfrm>
          <a:prstGeom prst="straightConnector1">
            <a:avLst/>
          </a:prstGeom>
          <a:noFill/>
          <a:ln w="57150" cap="flat" cmpd="sng">
            <a:solidFill>
              <a:srgbClr val="233F70"/>
            </a:solidFill>
            <a:prstDash val="solid"/>
            <a:miter lim="800000"/>
            <a:headEnd type="none" w="sm" len="sm"/>
            <a:tailEnd type="none" w="sm" len="sm"/>
          </a:ln>
          <a:effectLst>
            <a:reflection stA="50000" endA="300" endPos="90000" dist="50800" dir="5400000" sy="-100000" algn="bl" rotWithShape="0"/>
          </a:effectLst>
        </p:spPr>
      </p:cxnSp>
      <p:pic>
        <p:nvPicPr>
          <p:cNvPr id="85" name="Google Shape;85;p13"/>
          <p:cNvPicPr preferRelativeResize="0"/>
          <p:nvPr/>
        </p:nvPicPr>
        <p:blipFill rotWithShape="1">
          <a:blip r:embed="rId2">
            <a:alphaModFix/>
          </a:blip>
          <a:srcRect r="79491"/>
          <a:stretch/>
        </p:blipFill>
        <p:spPr>
          <a:xfrm>
            <a:off x="11375940" y="1"/>
            <a:ext cx="816059" cy="985519"/>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6"/>
        <p:cNvGrpSpPr/>
        <p:nvPr/>
      </p:nvGrpSpPr>
      <p:grpSpPr>
        <a:xfrm>
          <a:off x="0" y="0"/>
          <a:ext cx="0" cy="0"/>
          <a:chOff x="0" y="0"/>
          <a:chExt cx="0" cy="0"/>
        </a:xfrm>
      </p:grpSpPr>
      <p:sp>
        <p:nvSpPr>
          <p:cNvPr id="87" name="Google Shape;87;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8" name="Google Shape;88;p1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9" name="Google Shape;89;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A8E9D"/>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A8E9D"/>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A8E9D"/>
                </a:solidFill>
                <a:latin typeface="Calibri"/>
                <a:ea typeface="Calibri"/>
                <a:cs typeface="Calibri"/>
                <a:sym typeface="Calibri"/>
              </a:defRPr>
            </a:lvl1pPr>
            <a:lvl2pPr marL="0" marR="0" lvl="1" indent="0" algn="r" rtl="0">
              <a:spcBef>
                <a:spcPts val="0"/>
              </a:spcBef>
              <a:buNone/>
              <a:defRPr sz="1200" b="0" i="0" u="none" strike="noStrike" cap="none">
                <a:solidFill>
                  <a:srgbClr val="8A8E9D"/>
                </a:solidFill>
                <a:latin typeface="Calibri"/>
                <a:ea typeface="Calibri"/>
                <a:cs typeface="Calibri"/>
                <a:sym typeface="Calibri"/>
              </a:defRPr>
            </a:lvl2pPr>
            <a:lvl3pPr marL="0" marR="0" lvl="2" indent="0" algn="r" rtl="0">
              <a:spcBef>
                <a:spcPts val="0"/>
              </a:spcBef>
              <a:buNone/>
              <a:defRPr sz="1200" b="0" i="0" u="none" strike="noStrike" cap="none">
                <a:solidFill>
                  <a:srgbClr val="8A8E9D"/>
                </a:solidFill>
                <a:latin typeface="Calibri"/>
                <a:ea typeface="Calibri"/>
                <a:cs typeface="Calibri"/>
                <a:sym typeface="Calibri"/>
              </a:defRPr>
            </a:lvl3pPr>
            <a:lvl4pPr marL="0" marR="0" lvl="3" indent="0" algn="r" rtl="0">
              <a:spcBef>
                <a:spcPts val="0"/>
              </a:spcBef>
              <a:buNone/>
              <a:defRPr sz="1200" b="0" i="0" u="none" strike="noStrike" cap="none">
                <a:solidFill>
                  <a:srgbClr val="8A8E9D"/>
                </a:solidFill>
                <a:latin typeface="Calibri"/>
                <a:ea typeface="Calibri"/>
                <a:cs typeface="Calibri"/>
                <a:sym typeface="Calibri"/>
              </a:defRPr>
            </a:lvl4pPr>
            <a:lvl5pPr marL="0" marR="0" lvl="4" indent="0" algn="r" rtl="0">
              <a:spcBef>
                <a:spcPts val="0"/>
              </a:spcBef>
              <a:buNone/>
              <a:defRPr sz="1200" b="0" i="0" u="none" strike="noStrike" cap="none">
                <a:solidFill>
                  <a:srgbClr val="8A8E9D"/>
                </a:solidFill>
                <a:latin typeface="Calibri"/>
                <a:ea typeface="Calibri"/>
                <a:cs typeface="Calibri"/>
                <a:sym typeface="Calibri"/>
              </a:defRPr>
            </a:lvl5pPr>
            <a:lvl6pPr marL="0" marR="0" lvl="5" indent="0" algn="r" rtl="0">
              <a:spcBef>
                <a:spcPts val="0"/>
              </a:spcBef>
              <a:buNone/>
              <a:defRPr sz="1200" b="0" i="0" u="none" strike="noStrike" cap="none">
                <a:solidFill>
                  <a:srgbClr val="8A8E9D"/>
                </a:solidFill>
                <a:latin typeface="Calibri"/>
                <a:ea typeface="Calibri"/>
                <a:cs typeface="Calibri"/>
                <a:sym typeface="Calibri"/>
              </a:defRPr>
            </a:lvl6pPr>
            <a:lvl7pPr marL="0" marR="0" lvl="6" indent="0" algn="r" rtl="0">
              <a:spcBef>
                <a:spcPts val="0"/>
              </a:spcBef>
              <a:buNone/>
              <a:defRPr sz="1200" b="0" i="0" u="none" strike="noStrike" cap="none">
                <a:solidFill>
                  <a:srgbClr val="8A8E9D"/>
                </a:solidFill>
                <a:latin typeface="Calibri"/>
                <a:ea typeface="Calibri"/>
                <a:cs typeface="Calibri"/>
                <a:sym typeface="Calibri"/>
              </a:defRPr>
            </a:lvl7pPr>
            <a:lvl8pPr marL="0" marR="0" lvl="7" indent="0" algn="r" rtl="0">
              <a:spcBef>
                <a:spcPts val="0"/>
              </a:spcBef>
              <a:buNone/>
              <a:defRPr sz="1200" b="0" i="0" u="none" strike="noStrike" cap="none">
                <a:solidFill>
                  <a:srgbClr val="8A8E9D"/>
                </a:solidFill>
                <a:latin typeface="Calibri"/>
                <a:ea typeface="Calibri"/>
                <a:cs typeface="Calibri"/>
                <a:sym typeface="Calibri"/>
              </a:defRPr>
            </a:lvl8pPr>
            <a:lvl9pPr marL="0" marR="0" lvl="8" indent="0" algn="r" rtl="0">
              <a:spcBef>
                <a:spcPts val="0"/>
              </a:spcBef>
              <a:buNone/>
              <a:defRPr sz="1200" b="0" i="0" u="none" strike="noStrike" cap="none">
                <a:solidFill>
                  <a:srgbClr val="8A8E9D"/>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 id="214748366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jamanetwork.com/journals/jamasurgery/fullarticle/2795363"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DE50672-C85E-40DB-8A48-2D6E3614C289}"/>
              </a:ext>
            </a:extLst>
          </p:cNvPr>
          <p:cNvSpPr>
            <a:spLocks noGrp="1"/>
          </p:cNvSpPr>
          <p:nvPr>
            <p:ph type="ctrTitle"/>
          </p:nvPr>
        </p:nvSpPr>
        <p:spPr>
          <a:xfrm>
            <a:off x="1524000" y="1121833"/>
            <a:ext cx="9144000" cy="2387600"/>
          </a:xfrm>
        </p:spPr>
        <p:txBody>
          <a:bodyPr>
            <a:normAutofit fontScale="90000"/>
          </a:bodyPr>
          <a:lstStyle/>
          <a:p>
            <a:r>
              <a:rPr lang="en-US" dirty="0"/>
              <a:t>American Association of Endocrine Surgeons Guidelines for Adrenalectomy</a:t>
            </a:r>
            <a:endParaRPr lang="en-US" dirty="0">
              <a:solidFill>
                <a:schemeClr val="accent1">
                  <a:lumMod val="75000"/>
                </a:schemeClr>
              </a:solidFill>
            </a:endParaRPr>
          </a:p>
        </p:txBody>
      </p:sp>
      <p:sp>
        <p:nvSpPr>
          <p:cNvPr id="5" name="Subtitle 2">
            <a:extLst>
              <a:ext uri="{FF2B5EF4-FFF2-40B4-BE49-F238E27FC236}">
                <a16:creationId xmlns:a16="http://schemas.microsoft.com/office/drawing/2014/main" id="{873FADB4-829F-4CC1-9FD1-13113C7CE306}"/>
              </a:ext>
            </a:extLst>
          </p:cNvPr>
          <p:cNvSpPr>
            <a:spLocks noGrp="1"/>
          </p:cNvSpPr>
          <p:nvPr>
            <p:ph type="subTitle" idx="1"/>
          </p:nvPr>
        </p:nvSpPr>
        <p:spPr>
          <a:xfrm>
            <a:off x="1524000" y="3602568"/>
            <a:ext cx="9144000" cy="1655233"/>
          </a:xfrm>
        </p:spPr>
        <p:txBody>
          <a:bodyPr>
            <a:noAutofit/>
          </a:bodyPr>
          <a:lstStyle/>
          <a:p>
            <a:endParaRPr lang="en-US" sz="2667" dirty="0">
              <a:solidFill>
                <a:schemeClr val="tx2">
                  <a:lumMod val="75000"/>
                </a:schemeClr>
              </a:solidFill>
            </a:endParaRPr>
          </a:p>
          <a:p>
            <a:endParaRPr lang="en-US" sz="2667" dirty="0">
              <a:solidFill>
                <a:schemeClr val="tx2">
                  <a:lumMod val="75000"/>
                </a:schemeClr>
              </a:solidFill>
            </a:endParaRPr>
          </a:p>
        </p:txBody>
      </p:sp>
      <p:sp>
        <p:nvSpPr>
          <p:cNvPr id="2" name="Subtitle 2">
            <a:extLst>
              <a:ext uri="{FF2B5EF4-FFF2-40B4-BE49-F238E27FC236}">
                <a16:creationId xmlns:a16="http://schemas.microsoft.com/office/drawing/2014/main" id="{A876F37D-47C5-1084-09AD-664C14600EA5}"/>
              </a:ext>
            </a:extLst>
          </p:cNvPr>
          <p:cNvSpPr txBox="1">
            <a:spLocks/>
          </p:cNvSpPr>
          <p:nvPr/>
        </p:nvSpPr>
        <p:spPr>
          <a:xfrm>
            <a:off x="830825" y="3913753"/>
            <a:ext cx="10530349" cy="1344048"/>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lang="en-US" sz="2667">
              <a:solidFill>
                <a:schemeClr val="tx2">
                  <a:lumMod val="75000"/>
                </a:schemeClr>
              </a:solidFill>
            </a:endParaRPr>
          </a:p>
          <a:p>
            <a:r>
              <a:rPr lang="en-US">
                <a:solidFill>
                  <a:schemeClr val="tx2">
                    <a:lumMod val="75000"/>
                  </a:schemeClr>
                </a:solidFill>
              </a:rPr>
              <a:t>Highlights from the 2024 AAES Guidelines and Emerging Therapeutics Committee </a:t>
            </a:r>
            <a:endParaRPr lang="en-US" dirty="0">
              <a:solidFill>
                <a:schemeClr val="tx2">
                  <a:lumMod val="75000"/>
                </a:schemeClr>
              </a:solidFill>
            </a:endParaRPr>
          </a:p>
        </p:txBody>
      </p:sp>
      <p:sp>
        <p:nvSpPr>
          <p:cNvPr id="3" name="TextBox 2">
            <a:extLst>
              <a:ext uri="{FF2B5EF4-FFF2-40B4-BE49-F238E27FC236}">
                <a16:creationId xmlns:a16="http://schemas.microsoft.com/office/drawing/2014/main" id="{75D24133-278F-ACCC-B3E6-20F14015B304}"/>
              </a:ext>
            </a:extLst>
          </p:cNvPr>
          <p:cNvSpPr txBox="1"/>
          <p:nvPr/>
        </p:nvSpPr>
        <p:spPr>
          <a:xfrm>
            <a:off x="5804452" y="6175513"/>
            <a:ext cx="6387548" cy="646331"/>
          </a:xfrm>
          <a:prstGeom prst="rect">
            <a:avLst/>
          </a:prstGeom>
          <a:noFill/>
        </p:spPr>
        <p:txBody>
          <a:bodyPr wrap="square" rtlCol="0">
            <a:spAutoFit/>
          </a:bodyPr>
          <a:lstStyle/>
          <a:p>
            <a:r>
              <a:rPr lang="en-US" sz="1200" dirty="0"/>
              <a:t>*These slides are property of AAES. Medical management of individual patients varies considerably and may vary from the material within the materials that follow. The AAES is not responsible for patient care decisions made by those providing clinical care.</a:t>
            </a:r>
          </a:p>
        </p:txBody>
      </p:sp>
    </p:spTree>
    <p:extLst>
      <p:ext uri="{BB962C8B-B14F-4D97-AF65-F5344CB8AC3E}">
        <p14:creationId xmlns:p14="http://schemas.microsoft.com/office/powerpoint/2010/main" val="2796808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1F2B4-B40B-4122-9CE2-52FBA3D85CB1}"/>
              </a:ext>
            </a:extLst>
          </p:cNvPr>
          <p:cNvSpPr>
            <a:spLocks noGrp="1"/>
          </p:cNvSpPr>
          <p:nvPr>
            <p:ph type="title"/>
          </p:nvPr>
        </p:nvSpPr>
        <p:spPr/>
        <p:txBody>
          <a:bodyPr/>
          <a:lstStyle/>
          <a:p>
            <a:r>
              <a:rPr lang="en-US" dirty="0"/>
              <a:t>American College of Physicians Grading</a:t>
            </a:r>
          </a:p>
        </p:txBody>
      </p:sp>
      <p:sp>
        <p:nvSpPr>
          <p:cNvPr id="3" name="Text Placeholder 2">
            <a:extLst>
              <a:ext uri="{FF2B5EF4-FFF2-40B4-BE49-F238E27FC236}">
                <a16:creationId xmlns:a16="http://schemas.microsoft.com/office/drawing/2014/main" id="{8FEAB891-63FC-45E7-A2A4-D25E6B2F90FB}"/>
              </a:ext>
            </a:extLst>
          </p:cNvPr>
          <p:cNvSpPr>
            <a:spLocks noGrp="1"/>
          </p:cNvSpPr>
          <p:nvPr>
            <p:ph type="body" idx="1"/>
          </p:nvPr>
        </p:nvSpPr>
        <p:spPr/>
        <p:txBody>
          <a:bodyPr>
            <a:normAutofit fontScale="92500" lnSpcReduction="20000"/>
          </a:bodyPr>
          <a:lstStyle/>
          <a:p>
            <a:pPr>
              <a:buFont typeface="Arial" panose="020B0604020202020204" pitchFamily="34" charset="0"/>
              <a:buNone/>
            </a:pPr>
            <a:r>
              <a:rPr lang="en-US" altLang="en-US" b="1" u="sng" dirty="0">
                <a:ea typeface="ＭＳ Ｐゴシック" panose="020B0600070205080204" pitchFamily="34" charset="-128"/>
              </a:rPr>
              <a:t>Grading designation</a:t>
            </a:r>
          </a:p>
          <a:p>
            <a:pPr>
              <a:buFont typeface="Arial" panose="020B0604020202020204" pitchFamily="34" charset="0"/>
              <a:buChar char="•"/>
            </a:pPr>
            <a:r>
              <a:rPr lang="en-US" altLang="en-US" dirty="0">
                <a:ea typeface="ＭＳ Ｐゴシック" panose="020B0600070205080204" pitchFamily="34" charset="-128"/>
              </a:rPr>
              <a:t>Strong- Benefits outweigh risks/Should be applied to all pts.</a:t>
            </a:r>
          </a:p>
          <a:p>
            <a:pPr>
              <a:buFont typeface="Arial" panose="020B0604020202020204" pitchFamily="34" charset="0"/>
              <a:buChar char="•"/>
            </a:pPr>
            <a:r>
              <a:rPr lang="en-US" altLang="en-US" dirty="0">
                <a:ea typeface="ＭＳ Ｐゴシック" panose="020B0600070205080204" pitchFamily="34" charset="-128"/>
              </a:rPr>
              <a:t>Weak- Benefits balance the risks</a:t>
            </a:r>
          </a:p>
          <a:p>
            <a:pPr>
              <a:buFont typeface="Arial" panose="020B0604020202020204" pitchFamily="34" charset="0"/>
              <a:buChar char="•"/>
            </a:pPr>
            <a:r>
              <a:rPr lang="en-US" altLang="en-US" dirty="0">
                <a:ea typeface="ＭＳ Ｐゴシック" panose="020B0600070205080204" pitchFamily="34" charset="-128"/>
              </a:rPr>
              <a:t>Insufficient- not enough evidence to judge.</a:t>
            </a:r>
          </a:p>
          <a:p>
            <a:pPr>
              <a:buFont typeface="Arial" panose="020B0604020202020204" pitchFamily="34" charset="0"/>
              <a:buChar char="•"/>
            </a:pPr>
            <a:endParaRPr lang="en-US" altLang="en-US" dirty="0">
              <a:ea typeface="ＭＳ Ｐゴシック" panose="020B0600070205080204" pitchFamily="34" charset="-128"/>
            </a:endParaRPr>
          </a:p>
          <a:p>
            <a:pPr>
              <a:buFont typeface="Arial" panose="020B0604020202020204" pitchFamily="34" charset="0"/>
              <a:buNone/>
            </a:pPr>
            <a:r>
              <a:rPr lang="en-US" altLang="en-US" b="1" u="sng" dirty="0">
                <a:ea typeface="ＭＳ Ｐゴシック" panose="020B0600070205080204" pitchFamily="34" charset="-128"/>
              </a:rPr>
              <a:t>Strength of Recommendation</a:t>
            </a:r>
          </a:p>
          <a:p>
            <a:pPr>
              <a:buFont typeface="Arial" panose="020B0604020202020204" pitchFamily="34" charset="0"/>
              <a:buChar char="•"/>
            </a:pPr>
            <a:r>
              <a:rPr lang="en-US" altLang="en-US" dirty="0">
                <a:ea typeface="ＭＳ Ｐゴシック" panose="020B0600070205080204" pitchFamily="34" charset="-128"/>
              </a:rPr>
              <a:t>High- RCT or overwhelming evidence</a:t>
            </a:r>
          </a:p>
          <a:p>
            <a:pPr>
              <a:buFont typeface="Arial" panose="020B0604020202020204" pitchFamily="34" charset="0"/>
              <a:buChar char="•"/>
            </a:pPr>
            <a:r>
              <a:rPr lang="en-US" altLang="en-US" dirty="0">
                <a:ea typeface="ＭＳ Ｐゴシック" panose="020B0600070205080204" pitchFamily="34" charset="-128"/>
              </a:rPr>
              <a:t>Moderate- RCT with limitations, designed cohort studies, Large observational studies</a:t>
            </a:r>
          </a:p>
          <a:p>
            <a:pPr>
              <a:buFont typeface="Arial" panose="020B0604020202020204" pitchFamily="34" charset="0"/>
              <a:buChar char="•"/>
            </a:pPr>
            <a:r>
              <a:rPr lang="en-US" altLang="en-US" dirty="0">
                <a:ea typeface="ＭＳ Ｐゴシック" panose="020B0600070205080204" pitchFamily="34" charset="-128"/>
              </a:rPr>
              <a:t>Low- potentially biased or small observational or case studies.</a:t>
            </a:r>
          </a:p>
        </p:txBody>
      </p:sp>
    </p:spTree>
    <p:extLst>
      <p:ext uri="{BB962C8B-B14F-4D97-AF65-F5344CB8AC3E}">
        <p14:creationId xmlns:p14="http://schemas.microsoft.com/office/powerpoint/2010/main" val="3931657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0E473-95B0-1F73-D4B4-825B2C40317F}"/>
              </a:ext>
            </a:extLst>
          </p:cNvPr>
          <p:cNvSpPr>
            <a:spLocks noGrp="1"/>
          </p:cNvSpPr>
          <p:nvPr>
            <p:ph type="title"/>
          </p:nvPr>
        </p:nvSpPr>
        <p:spPr>
          <a:xfrm>
            <a:off x="1003091" y="2103437"/>
            <a:ext cx="10515600" cy="1728334"/>
          </a:xfrm>
        </p:spPr>
        <p:txBody>
          <a:bodyPr>
            <a:normAutofit/>
          </a:bodyPr>
          <a:lstStyle/>
          <a:p>
            <a:pPr algn="ctr"/>
            <a:r>
              <a:rPr lang="en-US" sz="4800" dirty="0"/>
              <a:t>Incidentalomas, Myelolipomas, and Cysts</a:t>
            </a:r>
            <a:br>
              <a:rPr lang="en-US" dirty="0"/>
            </a:br>
            <a:endParaRPr lang="en-US" dirty="0"/>
          </a:p>
        </p:txBody>
      </p:sp>
    </p:spTree>
    <p:extLst>
      <p:ext uri="{BB962C8B-B14F-4D97-AF65-F5344CB8AC3E}">
        <p14:creationId xmlns:p14="http://schemas.microsoft.com/office/powerpoint/2010/main" val="609783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0E473-95B0-1F73-D4B4-825B2C40317F}"/>
              </a:ext>
            </a:extLst>
          </p:cNvPr>
          <p:cNvSpPr>
            <a:spLocks noGrp="1"/>
          </p:cNvSpPr>
          <p:nvPr>
            <p:ph type="title"/>
          </p:nvPr>
        </p:nvSpPr>
        <p:spPr>
          <a:xfrm>
            <a:off x="838200" y="298700"/>
            <a:ext cx="10515600" cy="1325563"/>
          </a:xfrm>
        </p:spPr>
        <p:txBody>
          <a:bodyPr/>
          <a:lstStyle/>
          <a:p>
            <a:pPr algn="ctr"/>
            <a:r>
              <a:rPr lang="en-US" dirty="0"/>
              <a:t>Adrenal Incidentaloma</a:t>
            </a:r>
          </a:p>
        </p:txBody>
      </p:sp>
      <p:sp>
        <p:nvSpPr>
          <p:cNvPr id="3" name="Text Placeholder 2">
            <a:extLst>
              <a:ext uri="{FF2B5EF4-FFF2-40B4-BE49-F238E27FC236}">
                <a16:creationId xmlns:a16="http://schemas.microsoft.com/office/drawing/2014/main" id="{D3CACB1B-40B5-F7B3-3CE3-96DE2C648E3F}"/>
              </a:ext>
            </a:extLst>
          </p:cNvPr>
          <p:cNvSpPr>
            <a:spLocks noGrp="1"/>
          </p:cNvSpPr>
          <p:nvPr>
            <p:ph type="body" idx="1"/>
          </p:nvPr>
        </p:nvSpPr>
        <p:spPr>
          <a:xfrm>
            <a:off x="482600" y="1435100"/>
            <a:ext cx="10871200" cy="5124200"/>
          </a:xfrm>
        </p:spPr>
        <p:txBody>
          <a:bodyPr>
            <a:normAutofit fontScale="77500" lnSpcReduction="20000"/>
          </a:bodyPr>
          <a:lstStyle/>
          <a:p>
            <a:pPr marL="114300" indent="0">
              <a:buNone/>
            </a:pPr>
            <a:r>
              <a:rPr lang="en-US" sz="3600" dirty="0"/>
              <a:t>Imaging features are key to evaluation of incidental adrenal lesions</a:t>
            </a:r>
          </a:p>
          <a:p>
            <a:endParaRPr lang="en-US" sz="4100" dirty="0"/>
          </a:p>
          <a:p>
            <a:pPr lvl="1"/>
            <a:r>
              <a:rPr lang="en-US" sz="3200" dirty="0"/>
              <a:t>Adrenal Protocol CT = </a:t>
            </a:r>
          </a:p>
          <a:p>
            <a:pPr marL="571500" lvl="1" indent="0">
              <a:buNone/>
            </a:pPr>
            <a:r>
              <a:rPr lang="en-US" sz="3100" dirty="0"/>
              <a:t>	1) Non-contrast phase</a:t>
            </a:r>
          </a:p>
          <a:p>
            <a:pPr marL="571500" lvl="1" indent="0">
              <a:buNone/>
            </a:pPr>
            <a:r>
              <a:rPr lang="en-US" sz="3100" dirty="0"/>
              <a:t>      If Hounsfield Units ≥ 10, proceed with:</a:t>
            </a:r>
          </a:p>
          <a:p>
            <a:pPr marL="571500" lvl="1" indent="0">
              <a:buNone/>
            </a:pPr>
            <a:r>
              <a:rPr lang="en-US" sz="3100" dirty="0"/>
              <a:t>	2) Venous phase (60-75 seconds after contrast)</a:t>
            </a:r>
          </a:p>
          <a:p>
            <a:pPr marL="571500" lvl="1" indent="0">
              <a:buNone/>
            </a:pPr>
            <a:r>
              <a:rPr lang="en-US" sz="3100" dirty="0"/>
              <a:t>	3) Delayed phase (15 minutes)</a:t>
            </a:r>
          </a:p>
          <a:p>
            <a:endParaRPr lang="en-US" dirty="0"/>
          </a:p>
          <a:p>
            <a:pPr lvl="1"/>
            <a:r>
              <a:rPr lang="en-US" sz="3100" dirty="0"/>
              <a:t>Incidental nodules with non-contrast HU &lt; 10 = Benign</a:t>
            </a:r>
          </a:p>
          <a:p>
            <a:endParaRPr lang="en-US" dirty="0"/>
          </a:p>
          <a:p>
            <a:pPr marL="114300" indent="0" algn="ctr">
              <a:buNone/>
            </a:pPr>
            <a:r>
              <a:rPr lang="en-US" sz="3100" b="1" dirty="0"/>
              <a:t>Recommendation 1.1. We suggest that washout characteristics on an adrenal protocol CT be used to stratify the risk of malignancy for adrenal nodules when non-contrast HUs are greater than 10 and other clinical risk factors for malignancy are not present.</a:t>
            </a:r>
          </a:p>
          <a:p>
            <a:pPr marL="114300" indent="0">
              <a:buNone/>
            </a:pPr>
            <a:endParaRPr lang="en-US" dirty="0"/>
          </a:p>
        </p:txBody>
      </p:sp>
    </p:spTree>
    <p:extLst>
      <p:ext uri="{BB962C8B-B14F-4D97-AF65-F5344CB8AC3E}">
        <p14:creationId xmlns:p14="http://schemas.microsoft.com/office/powerpoint/2010/main" val="2838954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108FCAA-0A60-1165-5F9F-FFD9EDD20332}"/>
              </a:ext>
            </a:extLst>
          </p:cNvPr>
          <p:cNvPicPr>
            <a:picLocks noChangeAspect="1"/>
          </p:cNvPicPr>
          <p:nvPr/>
        </p:nvPicPr>
        <p:blipFill>
          <a:blip r:embed="rId2"/>
          <a:stretch>
            <a:fillRect/>
          </a:stretch>
        </p:blipFill>
        <p:spPr>
          <a:xfrm>
            <a:off x="2584704" y="790765"/>
            <a:ext cx="8044129" cy="5951252"/>
          </a:xfrm>
          <a:prstGeom prst="rect">
            <a:avLst/>
          </a:prstGeom>
        </p:spPr>
      </p:pic>
      <p:sp>
        <p:nvSpPr>
          <p:cNvPr id="6" name="Oval 5">
            <a:extLst>
              <a:ext uri="{FF2B5EF4-FFF2-40B4-BE49-F238E27FC236}">
                <a16:creationId xmlns:a16="http://schemas.microsoft.com/office/drawing/2014/main" id="{72E34CE6-FB77-274F-7BA3-AC5083C1FBE2}"/>
              </a:ext>
            </a:extLst>
          </p:cNvPr>
          <p:cNvSpPr/>
          <p:nvPr/>
        </p:nvSpPr>
        <p:spPr>
          <a:xfrm>
            <a:off x="5614644" y="2535110"/>
            <a:ext cx="4468140" cy="3207321"/>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6348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5649E-39EB-71ED-6697-0D0F5D2D29F9}"/>
              </a:ext>
            </a:extLst>
          </p:cNvPr>
          <p:cNvSpPr>
            <a:spLocks noGrp="1"/>
          </p:cNvSpPr>
          <p:nvPr>
            <p:ph type="title"/>
          </p:nvPr>
        </p:nvSpPr>
        <p:spPr/>
        <p:txBody>
          <a:bodyPr/>
          <a:lstStyle/>
          <a:p>
            <a:r>
              <a:rPr lang="en-US" dirty="0"/>
              <a:t>Recommendation 1.2</a:t>
            </a:r>
          </a:p>
        </p:txBody>
      </p:sp>
      <p:sp>
        <p:nvSpPr>
          <p:cNvPr id="3" name="Text Placeholder 2">
            <a:extLst>
              <a:ext uri="{FF2B5EF4-FFF2-40B4-BE49-F238E27FC236}">
                <a16:creationId xmlns:a16="http://schemas.microsoft.com/office/drawing/2014/main" id="{F35E101B-7F56-69B5-CC6A-A837E0114C55}"/>
              </a:ext>
            </a:extLst>
          </p:cNvPr>
          <p:cNvSpPr>
            <a:spLocks noGrp="1"/>
          </p:cNvSpPr>
          <p:nvPr>
            <p:ph type="body" idx="1"/>
          </p:nvPr>
        </p:nvSpPr>
        <p:spPr/>
        <p:txBody>
          <a:bodyPr/>
          <a:lstStyle/>
          <a:p>
            <a:pPr marL="114300" indent="0">
              <a:buNone/>
            </a:pPr>
            <a:r>
              <a:rPr lang="en-US" i="1" dirty="0"/>
              <a:t>All patients </a:t>
            </a:r>
            <a:r>
              <a:rPr lang="en-US" dirty="0"/>
              <a:t>with an adrenal incidentaloma 1 cm or larger should undergo biochemical testing for </a:t>
            </a:r>
            <a:r>
              <a:rPr lang="en-US" u="sng" dirty="0"/>
              <a:t>autonomous cortisol secretion</a:t>
            </a:r>
            <a:r>
              <a:rPr lang="en-US" dirty="0"/>
              <a:t>.</a:t>
            </a:r>
          </a:p>
          <a:p>
            <a:r>
              <a:rPr lang="en-US" dirty="0"/>
              <a:t>Patients with </a:t>
            </a:r>
            <a:r>
              <a:rPr lang="en-US" i="1" dirty="0"/>
              <a:t>hypertension or hypokalemia </a:t>
            </a:r>
            <a:r>
              <a:rPr lang="en-US" dirty="0"/>
              <a:t>also require biochemical evaluation for </a:t>
            </a:r>
            <a:r>
              <a:rPr lang="en-US" u="sng" dirty="0"/>
              <a:t>primary aldosteronism</a:t>
            </a:r>
            <a:r>
              <a:rPr lang="en-US" dirty="0"/>
              <a:t>.</a:t>
            </a:r>
          </a:p>
          <a:p>
            <a:r>
              <a:rPr lang="en-US" dirty="0"/>
              <a:t>Patients with adrenal imaging findings that have </a:t>
            </a:r>
            <a:r>
              <a:rPr lang="en-US" i="1" dirty="0"/>
              <a:t>non-contrast CT with HU&gt;10 </a:t>
            </a:r>
            <a:r>
              <a:rPr lang="en-US" dirty="0"/>
              <a:t>should undergo evaluation for </a:t>
            </a:r>
            <a:r>
              <a:rPr lang="en-US" u="sng" dirty="0"/>
              <a:t>pheochromocytoma</a:t>
            </a:r>
            <a:r>
              <a:rPr lang="en-US" dirty="0"/>
              <a:t>.</a:t>
            </a:r>
          </a:p>
        </p:txBody>
      </p:sp>
    </p:spTree>
    <p:extLst>
      <p:ext uri="{BB962C8B-B14F-4D97-AF65-F5344CB8AC3E}">
        <p14:creationId xmlns:p14="http://schemas.microsoft.com/office/powerpoint/2010/main" val="1499694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E521B-EFEE-CACB-E63B-F3D6176FCA3F}"/>
              </a:ext>
            </a:extLst>
          </p:cNvPr>
          <p:cNvSpPr>
            <a:spLocks noGrp="1"/>
          </p:cNvSpPr>
          <p:nvPr>
            <p:ph type="title"/>
          </p:nvPr>
        </p:nvSpPr>
        <p:spPr/>
        <p:txBody>
          <a:bodyPr/>
          <a:lstStyle/>
          <a:p>
            <a:r>
              <a:rPr lang="en-US" dirty="0"/>
              <a:t>Recommendation 1.3</a:t>
            </a:r>
          </a:p>
        </p:txBody>
      </p:sp>
      <p:sp>
        <p:nvSpPr>
          <p:cNvPr id="3" name="Text Placeholder 2">
            <a:extLst>
              <a:ext uri="{FF2B5EF4-FFF2-40B4-BE49-F238E27FC236}">
                <a16:creationId xmlns:a16="http://schemas.microsoft.com/office/drawing/2014/main" id="{74208A12-371C-1F2C-D60F-83AA2B279E2B}"/>
              </a:ext>
            </a:extLst>
          </p:cNvPr>
          <p:cNvSpPr>
            <a:spLocks noGrp="1"/>
          </p:cNvSpPr>
          <p:nvPr>
            <p:ph type="body" idx="1"/>
          </p:nvPr>
        </p:nvSpPr>
        <p:spPr/>
        <p:txBody>
          <a:bodyPr>
            <a:normAutofit lnSpcReduction="10000"/>
          </a:bodyPr>
          <a:lstStyle/>
          <a:p>
            <a:pPr marL="114300" indent="0">
              <a:buNone/>
            </a:pPr>
            <a:r>
              <a:rPr lang="en-US" dirty="0"/>
              <a:t>Consider primary adrenal malignancy if:</a:t>
            </a:r>
          </a:p>
          <a:p>
            <a:pPr lvl="1"/>
            <a:r>
              <a:rPr lang="en-US" dirty="0"/>
              <a:t>Adrenal lesion &gt;4 cm</a:t>
            </a:r>
          </a:p>
          <a:p>
            <a:pPr lvl="1"/>
            <a:r>
              <a:rPr lang="en-US" dirty="0"/>
              <a:t>Non-contrast HU &gt;20</a:t>
            </a:r>
          </a:p>
          <a:p>
            <a:pPr lvl="1"/>
            <a:r>
              <a:rPr lang="en-US" dirty="0"/>
              <a:t>Patient &lt;18 </a:t>
            </a:r>
            <a:r>
              <a:rPr lang="en-US" dirty="0" err="1"/>
              <a:t>yo</a:t>
            </a:r>
            <a:endParaRPr lang="en-US" dirty="0"/>
          </a:p>
          <a:p>
            <a:pPr lvl="1"/>
            <a:endParaRPr lang="en-US" dirty="0"/>
          </a:p>
          <a:p>
            <a:pPr marL="571500" lvl="1" indent="0">
              <a:buNone/>
            </a:pPr>
            <a:r>
              <a:rPr lang="en-US" i="1" dirty="0"/>
              <a:t>*Comprehensive biochemical evaluation is indicated in all patients with indeterminate masses when cancer arising from the adrenal gland is in the differential</a:t>
            </a:r>
          </a:p>
          <a:p>
            <a:pPr lvl="1"/>
            <a:endParaRPr lang="en-US" dirty="0"/>
          </a:p>
          <a:p>
            <a:pPr marL="114300" indent="0">
              <a:buNone/>
            </a:pPr>
            <a:r>
              <a:rPr lang="en-US" dirty="0"/>
              <a:t>Consider metastasis if personal history of other malignancy, signs, symptoms, or family history are suggestive.</a:t>
            </a:r>
          </a:p>
        </p:txBody>
      </p:sp>
    </p:spTree>
    <p:extLst>
      <p:ext uri="{BB962C8B-B14F-4D97-AF65-F5344CB8AC3E}">
        <p14:creationId xmlns:p14="http://schemas.microsoft.com/office/powerpoint/2010/main" val="2741561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D3339-AE8E-39F5-12FE-7E1E126886D3}"/>
              </a:ext>
            </a:extLst>
          </p:cNvPr>
          <p:cNvSpPr>
            <a:spLocks noGrp="1"/>
          </p:cNvSpPr>
          <p:nvPr>
            <p:ph type="title"/>
          </p:nvPr>
        </p:nvSpPr>
        <p:spPr>
          <a:xfrm>
            <a:off x="348342" y="365125"/>
            <a:ext cx="11843657" cy="1325563"/>
          </a:xfrm>
        </p:spPr>
        <p:txBody>
          <a:bodyPr>
            <a:normAutofit/>
          </a:bodyPr>
          <a:lstStyle/>
          <a:p>
            <a:r>
              <a:rPr lang="en-US" sz="4000" dirty="0"/>
              <a:t>Recommendation 1.4: Surveillance of Incidentalomas</a:t>
            </a:r>
          </a:p>
        </p:txBody>
      </p:sp>
      <p:sp>
        <p:nvSpPr>
          <p:cNvPr id="3" name="Text Placeholder 2">
            <a:extLst>
              <a:ext uri="{FF2B5EF4-FFF2-40B4-BE49-F238E27FC236}">
                <a16:creationId xmlns:a16="http://schemas.microsoft.com/office/drawing/2014/main" id="{A10BC037-834E-DA1C-CA16-81F2F000C456}"/>
              </a:ext>
            </a:extLst>
          </p:cNvPr>
          <p:cNvSpPr>
            <a:spLocks noGrp="1"/>
          </p:cNvSpPr>
          <p:nvPr>
            <p:ph type="body" idx="1"/>
          </p:nvPr>
        </p:nvSpPr>
        <p:spPr>
          <a:xfrm>
            <a:off x="495299" y="1690687"/>
            <a:ext cx="11201401" cy="4802187"/>
          </a:xfrm>
        </p:spPr>
        <p:txBody>
          <a:bodyPr>
            <a:normAutofit fontScale="85000" lnSpcReduction="20000"/>
          </a:bodyPr>
          <a:lstStyle/>
          <a:p>
            <a:r>
              <a:rPr lang="en-US" sz="3200" dirty="0"/>
              <a:t>Biochemically non-functional tumor, non-contrast HU&lt;10, and/or size &lt;4 cm </a:t>
            </a:r>
          </a:p>
          <a:p>
            <a:pPr lvl="1"/>
            <a:r>
              <a:rPr lang="en-US" sz="2800" dirty="0"/>
              <a:t>No imaging follow-up</a:t>
            </a:r>
          </a:p>
          <a:p>
            <a:pPr marL="114300" indent="0">
              <a:buNone/>
            </a:pPr>
            <a:endParaRPr lang="en-US" sz="3200" dirty="0"/>
          </a:p>
          <a:p>
            <a:r>
              <a:rPr lang="en-US" sz="3200" dirty="0"/>
              <a:t>Nonfunctional </a:t>
            </a:r>
          </a:p>
          <a:p>
            <a:pPr lvl="1"/>
            <a:r>
              <a:rPr lang="en-US" sz="2800" dirty="0"/>
              <a:t>Repeat cortisol assessment in 2-5 years or if patient develops other signs/symptoms suggestive of other hormone excess</a:t>
            </a:r>
          </a:p>
          <a:p>
            <a:endParaRPr lang="en-US" sz="3200" dirty="0"/>
          </a:p>
          <a:p>
            <a:r>
              <a:rPr lang="en-US" sz="3200" dirty="0"/>
              <a:t>Size 1-4 cm, indeterminate imaging features, history of malignancy</a:t>
            </a:r>
          </a:p>
          <a:p>
            <a:pPr lvl="1"/>
            <a:r>
              <a:rPr lang="en-US" sz="2800" dirty="0"/>
              <a:t>Repeat imaging in 6-12 months to assess for interval growth/change</a:t>
            </a:r>
          </a:p>
          <a:p>
            <a:pPr lvl="1"/>
            <a:r>
              <a:rPr lang="en-US" sz="2800" dirty="0"/>
              <a:t>Indeterminate imaging features on CT = HU ≥10, absolute washout &lt;60%, relative washout &lt;40%</a:t>
            </a:r>
          </a:p>
          <a:p>
            <a:pPr lvl="1"/>
            <a:r>
              <a:rPr lang="en-US" sz="2800" dirty="0"/>
              <a:t>Consider MRI and/or PET CT as alternative imaging modalities</a:t>
            </a:r>
          </a:p>
        </p:txBody>
      </p:sp>
    </p:spTree>
    <p:extLst>
      <p:ext uri="{BB962C8B-B14F-4D97-AF65-F5344CB8AC3E}">
        <p14:creationId xmlns:p14="http://schemas.microsoft.com/office/powerpoint/2010/main" val="3904507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0469F-0694-E742-B889-14AD4CBDA9D9}"/>
              </a:ext>
            </a:extLst>
          </p:cNvPr>
          <p:cNvSpPr>
            <a:spLocks noGrp="1"/>
          </p:cNvSpPr>
          <p:nvPr>
            <p:ph type="title"/>
          </p:nvPr>
        </p:nvSpPr>
        <p:spPr/>
        <p:txBody>
          <a:bodyPr/>
          <a:lstStyle/>
          <a:p>
            <a:r>
              <a:rPr lang="en-US" dirty="0"/>
              <a:t>Recommendation 1.5: Myelolipoma &amp; Cysts</a:t>
            </a:r>
          </a:p>
        </p:txBody>
      </p:sp>
      <p:sp>
        <p:nvSpPr>
          <p:cNvPr id="3" name="Text Placeholder 2">
            <a:extLst>
              <a:ext uri="{FF2B5EF4-FFF2-40B4-BE49-F238E27FC236}">
                <a16:creationId xmlns:a16="http://schemas.microsoft.com/office/drawing/2014/main" id="{2D1A69D9-BEFF-7F59-7B84-0551FDA501BD}"/>
              </a:ext>
            </a:extLst>
          </p:cNvPr>
          <p:cNvSpPr>
            <a:spLocks noGrp="1"/>
          </p:cNvSpPr>
          <p:nvPr>
            <p:ph type="body" idx="1"/>
          </p:nvPr>
        </p:nvSpPr>
        <p:spPr>
          <a:xfrm>
            <a:off x="743466" y="1348733"/>
            <a:ext cx="10515600" cy="1467065"/>
          </a:xfrm>
        </p:spPr>
        <p:txBody>
          <a:bodyPr/>
          <a:lstStyle/>
          <a:p>
            <a:r>
              <a:rPr lang="en-US" dirty="0"/>
              <a:t>Avoid resection of myelolipomas or adrenal cysts that have  pathognomonic imaging features </a:t>
            </a:r>
            <a:r>
              <a:rPr lang="en-US" i="1" dirty="0"/>
              <a:t>unless there are symptoms of mass effect</a:t>
            </a:r>
          </a:p>
          <a:p>
            <a:endParaRPr lang="en-US" i="1" dirty="0"/>
          </a:p>
          <a:p>
            <a:endParaRPr lang="en-US" i="1" dirty="0"/>
          </a:p>
        </p:txBody>
      </p:sp>
      <p:pic>
        <p:nvPicPr>
          <p:cNvPr id="5" name="Picture 4" descr="An ultrasound of a baby&#10;&#10;Description automatically generated">
            <a:extLst>
              <a:ext uri="{FF2B5EF4-FFF2-40B4-BE49-F238E27FC236}">
                <a16:creationId xmlns:a16="http://schemas.microsoft.com/office/drawing/2014/main" id="{A92A8BB6-422D-D373-2236-D5DC9D6350BF}"/>
              </a:ext>
            </a:extLst>
          </p:cNvPr>
          <p:cNvPicPr>
            <a:picLocks noChangeAspect="1"/>
          </p:cNvPicPr>
          <p:nvPr/>
        </p:nvPicPr>
        <p:blipFill>
          <a:blip r:embed="rId2"/>
          <a:stretch>
            <a:fillRect/>
          </a:stretch>
        </p:blipFill>
        <p:spPr>
          <a:xfrm>
            <a:off x="465995" y="3246849"/>
            <a:ext cx="3138437" cy="2511639"/>
          </a:xfrm>
          <a:prstGeom prst="rect">
            <a:avLst/>
          </a:prstGeom>
        </p:spPr>
      </p:pic>
      <p:pic>
        <p:nvPicPr>
          <p:cNvPr id="7" name="Picture 6" descr="A close-up of a ct scan&#10;&#10;Description automatically generated">
            <a:extLst>
              <a:ext uri="{FF2B5EF4-FFF2-40B4-BE49-F238E27FC236}">
                <a16:creationId xmlns:a16="http://schemas.microsoft.com/office/drawing/2014/main" id="{8D4F9D24-2E00-72AB-9AE1-93417E83CBA8}"/>
              </a:ext>
            </a:extLst>
          </p:cNvPr>
          <p:cNvPicPr>
            <a:picLocks noChangeAspect="1"/>
          </p:cNvPicPr>
          <p:nvPr/>
        </p:nvPicPr>
        <p:blipFill>
          <a:blip r:embed="rId3"/>
          <a:stretch>
            <a:fillRect/>
          </a:stretch>
        </p:blipFill>
        <p:spPr>
          <a:xfrm>
            <a:off x="3939944" y="3246849"/>
            <a:ext cx="3693792" cy="2511639"/>
          </a:xfrm>
          <a:prstGeom prst="rect">
            <a:avLst/>
          </a:prstGeom>
        </p:spPr>
      </p:pic>
      <p:sp>
        <p:nvSpPr>
          <p:cNvPr id="14" name="TextBox 13">
            <a:extLst>
              <a:ext uri="{FF2B5EF4-FFF2-40B4-BE49-F238E27FC236}">
                <a16:creationId xmlns:a16="http://schemas.microsoft.com/office/drawing/2014/main" id="{111F19E1-47EC-7914-81C2-9FA473E8F3EF}"/>
              </a:ext>
            </a:extLst>
          </p:cNvPr>
          <p:cNvSpPr txBox="1"/>
          <p:nvPr/>
        </p:nvSpPr>
        <p:spPr>
          <a:xfrm>
            <a:off x="5248190" y="2324754"/>
            <a:ext cx="6530985" cy="830997"/>
          </a:xfrm>
          <a:prstGeom prst="rect">
            <a:avLst/>
          </a:prstGeom>
          <a:noFill/>
        </p:spPr>
        <p:txBody>
          <a:bodyPr wrap="square" rtlCol="0">
            <a:spAutoFit/>
          </a:bodyPr>
          <a:lstStyle/>
          <a:p>
            <a:r>
              <a:rPr lang="en-US" sz="2400" dirty="0">
                <a:latin typeface="Calibri" panose="020F0502020204030204" pitchFamily="34" charset="0"/>
                <a:ea typeface="Calibri" panose="020F0502020204030204" pitchFamily="34" charset="0"/>
                <a:cs typeface="Calibri" panose="020F0502020204030204" pitchFamily="34" charset="0"/>
              </a:rPr>
              <a:t>Cyst- no contrast enhancement</a:t>
            </a:r>
          </a:p>
          <a:p>
            <a:r>
              <a:rPr lang="en-US" sz="2400" dirty="0">
                <a:latin typeface="Calibri" panose="020F0502020204030204" pitchFamily="34" charset="0"/>
                <a:ea typeface="Calibri" panose="020F0502020204030204" pitchFamily="34" charset="0"/>
                <a:cs typeface="Calibri" panose="020F0502020204030204" pitchFamily="34" charset="0"/>
              </a:rPr>
              <a:t>Myelolipoma-  macroscopic fat, very low HU (&lt;0)</a:t>
            </a:r>
          </a:p>
        </p:txBody>
      </p:sp>
      <p:sp>
        <p:nvSpPr>
          <p:cNvPr id="15" name="Text Placeholder 2">
            <a:extLst>
              <a:ext uri="{FF2B5EF4-FFF2-40B4-BE49-F238E27FC236}">
                <a16:creationId xmlns:a16="http://schemas.microsoft.com/office/drawing/2014/main" id="{E15948EE-EBB7-31CE-9295-2F21107AA4BE}"/>
              </a:ext>
            </a:extLst>
          </p:cNvPr>
          <p:cNvSpPr txBox="1">
            <a:spLocks/>
          </p:cNvSpPr>
          <p:nvPr/>
        </p:nvSpPr>
        <p:spPr>
          <a:xfrm>
            <a:off x="804983" y="5738474"/>
            <a:ext cx="10515600" cy="1467065"/>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r>
              <a:rPr lang="en-US" dirty="0"/>
              <a:t>Consider resection if indeterminate imaging features, prior hemorrhage, mass effect or substantial growth on interval imaging</a:t>
            </a:r>
            <a:endParaRPr lang="en-US" i="1" dirty="0"/>
          </a:p>
          <a:p>
            <a:endParaRPr lang="en-US" i="1" dirty="0"/>
          </a:p>
          <a:p>
            <a:endParaRPr lang="en-US" i="1" dirty="0"/>
          </a:p>
        </p:txBody>
      </p:sp>
      <p:pic>
        <p:nvPicPr>
          <p:cNvPr id="18" name="Picture 17" descr="An x-ray of a spine&#10;&#10;Description automatically generated">
            <a:extLst>
              <a:ext uri="{FF2B5EF4-FFF2-40B4-BE49-F238E27FC236}">
                <a16:creationId xmlns:a16="http://schemas.microsoft.com/office/drawing/2014/main" id="{1A8CEDEC-FDA9-57D3-CEE8-7C2675C7A79C}"/>
              </a:ext>
            </a:extLst>
          </p:cNvPr>
          <p:cNvPicPr>
            <a:picLocks noChangeAspect="1"/>
          </p:cNvPicPr>
          <p:nvPr/>
        </p:nvPicPr>
        <p:blipFill>
          <a:blip r:embed="rId4"/>
          <a:stretch>
            <a:fillRect/>
          </a:stretch>
        </p:blipFill>
        <p:spPr>
          <a:xfrm>
            <a:off x="7844686" y="3246848"/>
            <a:ext cx="3934489" cy="2511639"/>
          </a:xfrm>
          <a:prstGeom prst="rect">
            <a:avLst/>
          </a:prstGeom>
        </p:spPr>
      </p:pic>
    </p:spTree>
    <p:extLst>
      <p:ext uri="{BB962C8B-B14F-4D97-AF65-F5344CB8AC3E}">
        <p14:creationId xmlns:p14="http://schemas.microsoft.com/office/powerpoint/2010/main" val="622089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0E473-95B0-1F73-D4B4-825B2C40317F}"/>
              </a:ext>
            </a:extLst>
          </p:cNvPr>
          <p:cNvSpPr>
            <a:spLocks noGrp="1"/>
          </p:cNvSpPr>
          <p:nvPr>
            <p:ph type="title"/>
          </p:nvPr>
        </p:nvSpPr>
        <p:spPr>
          <a:xfrm>
            <a:off x="1003091" y="2103437"/>
            <a:ext cx="10515600" cy="1761981"/>
          </a:xfrm>
        </p:spPr>
        <p:txBody>
          <a:bodyPr>
            <a:normAutofit/>
          </a:bodyPr>
          <a:lstStyle/>
          <a:p>
            <a:pPr algn="ctr"/>
            <a:r>
              <a:rPr lang="en-US" sz="4800" dirty="0"/>
              <a:t>Primary Aldosteronism</a:t>
            </a:r>
            <a:br>
              <a:rPr lang="en-US" dirty="0"/>
            </a:br>
            <a:endParaRPr lang="en-US" dirty="0"/>
          </a:p>
        </p:txBody>
      </p:sp>
    </p:spTree>
    <p:extLst>
      <p:ext uri="{BB962C8B-B14F-4D97-AF65-F5344CB8AC3E}">
        <p14:creationId xmlns:p14="http://schemas.microsoft.com/office/powerpoint/2010/main" val="7917242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7994-11B8-442E-4922-6E9AF247581A}"/>
              </a:ext>
            </a:extLst>
          </p:cNvPr>
          <p:cNvSpPr>
            <a:spLocks noGrp="1"/>
          </p:cNvSpPr>
          <p:nvPr>
            <p:ph type="title"/>
          </p:nvPr>
        </p:nvSpPr>
        <p:spPr>
          <a:xfrm>
            <a:off x="620486" y="1039050"/>
            <a:ext cx="10515600" cy="1325563"/>
          </a:xfrm>
        </p:spPr>
        <p:txBody>
          <a:bodyPr>
            <a:noAutofit/>
          </a:bodyPr>
          <a:lstStyle/>
          <a:p>
            <a:r>
              <a:rPr lang="en-US" sz="3200" dirty="0"/>
              <a:t>In patients with primary aldosteronism (PA), does adrenalectomy compared with mineralocorticoid antagonist therapy alone improve related comorbidities and mortality?</a:t>
            </a:r>
          </a:p>
        </p:txBody>
      </p:sp>
      <p:sp>
        <p:nvSpPr>
          <p:cNvPr id="3" name="Text Placeholder 2">
            <a:extLst>
              <a:ext uri="{FF2B5EF4-FFF2-40B4-BE49-F238E27FC236}">
                <a16:creationId xmlns:a16="http://schemas.microsoft.com/office/drawing/2014/main" id="{66CD7EF1-D97D-2194-E34F-87112415319C}"/>
              </a:ext>
            </a:extLst>
          </p:cNvPr>
          <p:cNvSpPr>
            <a:spLocks noGrp="1"/>
          </p:cNvSpPr>
          <p:nvPr>
            <p:ph type="body" idx="1"/>
          </p:nvPr>
        </p:nvSpPr>
        <p:spPr>
          <a:xfrm>
            <a:off x="620486" y="2855437"/>
            <a:ext cx="10515600" cy="3469781"/>
          </a:xfrm>
        </p:spPr>
        <p:txBody>
          <a:bodyPr/>
          <a:lstStyle/>
          <a:p>
            <a:r>
              <a:rPr lang="en-US" b="1" dirty="0">
                <a:solidFill>
                  <a:srgbClr val="000000"/>
                </a:solidFill>
              </a:rPr>
              <a:t>Recommendation 2.1.</a:t>
            </a:r>
            <a:r>
              <a:rPr lang="en-US" dirty="0"/>
              <a:t> </a:t>
            </a:r>
            <a:r>
              <a:rPr lang="en-US" b="1" dirty="0"/>
              <a:t>We recommend laparoscopic adrenalectomy for unilateral PA as patients are more likely to:</a:t>
            </a:r>
          </a:p>
          <a:p>
            <a:pPr lvl="1">
              <a:buFont typeface="Courier New"/>
              <a:buChar char="o"/>
            </a:pPr>
            <a:r>
              <a:rPr lang="en-US" sz="2800" b="1" dirty="0"/>
              <a:t>Use fewer medications with lower defined daily dosages to achieve normalization of blood pressure and potassium levels</a:t>
            </a:r>
          </a:p>
          <a:p>
            <a:pPr lvl="1">
              <a:buFont typeface="Courier New"/>
              <a:buChar char="o"/>
            </a:pPr>
            <a:r>
              <a:rPr lang="en-US" sz="2800" b="1" dirty="0"/>
              <a:t>Have lower risks of new-onset atrial fibrillation, CKD, stroke, and all-cause mortality</a:t>
            </a:r>
          </a:p>
          <a:p>
            <a:pPr lvl="1">
              <a:buFont typeface="Courier New"/>
              <a:buChar char="o"/>
            </a:pPr>
            <a:r>
              <a:rPr lang="en-US" sz="2800" b="1" dirty="0"/>
              <a:t>Strong recommendation, low-quality</a:t>
            </a:r>
          </a:p>
        </p:txBody>
      </p:sp>
    </p:spTree>
    <p:extLst>
      <p:ext uri="{BB962C8B-B14F-4D97-AF65-F5344CB8AC3E}">
        <p14:creationId xmlns:p14="http://schemas.microsoft.com/office/powerpoint/2010/main" val="4034135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35895-DDED-4D78-BAAB-886ED6E77085}"/>
              </a:ext>
            </a:extLst>
          </p:cNvPr>
          <p:cNvSpPr>
            <a:spLocks noGrp="1"/>
          </p:cNvSpPr>
          <p:nvPr>
            <p:ph type="title"/>
          </p:nvPr>
        </p:nvSpPr>
        <p:spPr/>
        <p:txBody>
          <a:bodyPr>
            <a:normAutofit fontScale="90000"/>
          </a:bodyPr>
          <a:lstStyle/>
          <a:p>
            <a:r>
              <a:rPr lang="en-US" dirty="0"/>
              <a:t>AAES Guidelines and Emerging Therapeutics Committee – Adrenal Guidelines Workgroup 2024</a:t>
            </a:r>
          </a:p>
        </p:txBody>
      </p:sp>
      <p:sp>
        <p:nvSpPr>
          <p:cNvPr id="3" name="Text Placeholder 2">
            <a:extLst>
              <a:ext uri="{FF2B5EF4-FFF2-40B4-BE49-F238E27FC236}">
                <a16:creationId xmlns:a16="http://schemas.microsoft.com/office/drawing/2014/main" id="{2E742F70-18D5-45C0-8795-EFA76E613479}"/>
              </a:ext>
            </a:extLst>
          </p:cNvPr>
          <p:cNvSpPr>
            <a:spLocks noGrp="1"/>
          </p:cNvSpPr>
          <p:nvPr>
            <p:ph type="body" idx="1"/>
          </p:nvPr>
        </p:nvSpPr>
        <p:spPr/>
        <p:txBody>
          <a:bodyPr>
            <a:normAutofit/>
          </a:bodyPr>
          <a:lstStyle/>
          <a:p>
            <a:pPr lvl="1"/>
            <a:r>
              <a:rPr lang="en-US" sz="2800" dirty="0"/>
              <a:t>Dawn </a:t>
            </a:r>
            <a:r>
              <a:rPr lang="en-US" sz="2800" dirty="0" err="1"/>
              <a:t>Elfenbein</a:t>
            </a:r>
            <a:r>
              <a:rPr lang="en-US" sz="2800" dirty="0"/>
              <a:t>- Project Chair</a:t>
            </a:r>
          </a:p>
          <a:p>
            <a:pPr lvl="1"/>
            <a:r>
              <a:rPr lang="en-US" sz="2800" dirty="0"/>
              <a:t>Jordan </a:t>
            </a:r>
            <a:r>
              <a:rPr lang="en-US" sz="2800" dirty="0" err="1"/>
              <a:t>Broekhuis</a:t>
            </a:r>
            <a:endParaRPr lang="en-US" sz="2800" dirty="0"/>
          </a:p>
          <a:p>
            <a:pPr lvl="1"/>
            <a:r>
              <a:rPr lang="en-US" sz="2800" dirty="0"/>
              <a:t>James Davis</a:t>
            </a:r>
          </a:p>
          <a:p>
            <a:pPr lvl="1"/>
            <a:r>
              <a:rPr lang="en-US" sz="2800" dirty="0" err="1"/>
              <a:t>Insoo</a:t>
            </a:r>
            <a:r>
              <a:rPr lang="en-US" sz="2800" dirty="0"/>
              <a:t> Suh</a:t>
            </a:r>
          </a:p>
          <a:p>
            <a:pPr lvl="1"/>
            <a:r>
              <a:rPr lang="en-US" sz="2800" dirty="0" err="1"/>
              <a:t>Tanaz</a:t>
            </a:r>
            <a:r>
              <a:rPr lang="en-US" sz="2800" dirty="0"/>
              <a:t> </a:t>
            </a:r>
            <a:r>
              <a:rPr lang="en-US" sz="2800" dirty="0" err="1"/>
              <a:t>Vaghaiwalla</a:t>
            </a:r>
            <a:endParaRPr lang="en-US" sz="2800" dirty="0"/>
          </a:p>
          <a:p>
            <a:pPr lvl="1"/>
            <a:r>
              <a:rPr lang="en-US" sz="2800" dirty="0"/>
              <a:t>James Wu</a:t>
            </a:r>
          </a:p>
          <a:p>
            <a:pPr lvl="1"/>
            <a:r>
              <a:rPr lang="en-US" sz="2800" dirty="0"/>
              <a:t>Nicole </a:t>
            </a:r>
            <a:r>
              <a:rPr lang="en-US" sz="2800" dirty="0" err="1"/>
              <a:t>Zern</a:t>
            </a:r>
            <a:endParaRPr lang="en-US" sz="2800" dirty="0"/>
          </a:p>
          <a:p>
            <a:pPr lvl="1"/>
            <a:r>
              <a:rPr lang="en-US" sz="2800" dirty="0"/>
              <a:t>Scott Wilhelm- Committee Chair</a:t>
            </a:r>
          </a:p>
          <a:p>
            <a:pPr marL="571500" lvl="1" indent="0">
              <a:buNone/>
            </a:pPr>
            <a:endParaRPr lang="en-US" sz="2800" dirty="0"/>
          </a:p>
        </p:txBody>
      </p:sp>
      <p:sp>
        <p:nvSpPr>
          <p:cNvPr id="4" name="TextBox 3">
            <a:extLst>
              <a:ext uri="{FF2B5EF4-FFF2-40B4-BE49-F238E27FC236}">
                <a16:creationId xmlns:a16="http://schemas.microsoft.com/office/drawing/2014/main" id="{6B0BF19B-75A5-95DD-5684-820BE9705A37}"/>
              </a:ext>
            </a:extLst>
          </p:cNvPr>
          <p:cNvSpPr txBox="1"/>
          <p:nvPr/>
        </p:nvSpPr>
        <p:spPr>
          <a:xfrm>
            <a:off x="1416573" y="5850235"/>
            <a:ext cx="10416208" cy="400110"/>
          </a:xfrm>
          <a:prstGeom prst="rect">
            <a:avLst/>
          </a:prstGeom>
          <a:noFill/>
        </p:spPr>
        <p:txBody>
          <a:bodyPr wrap="square" rtlCol="0">
            <a:spAutoFit/>
          </a:bodyPr>
          <a:lstStyle/>
          <a:p>
            <a:r>
              <a:rPr lang="en-US" sz="2000" dirty="0">
                <a:solidFill>
                  <a:srgbClr val="1F3864"/>
                </a:solidFill>
              </a:rPr>
              <a:t>The above authors were responsible for creation of the slides that follow.</a:t>
            </a:r>
          </a:p>
        </p:txBody>
      </p:sp>
    </p:spTree>
    <p:extLst>
      <p:ext uri="{BB962C8B-B14F-4D97-AF65-F5344CB8AC3E}">
        <p14:creationId xmlns:p14="http://schemas.microsoft.com/office/powerpoint/2010/main" val="29089915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1987D-0EEA-20F7-8448-E6B1B386F20D}"/>
              </a:ext>
            </a:extLst>
          </p:cNvPr>
          <p:cNvSpPr>
            <a:spLocks noGrp="1"/>
          </p:cNvSpPr>
          <p:nvPr>
            <p:ph type="title"/>
          </p:nvPr>
        </p:nvSpPr>
        <p:spPr>
          <a:xfrm>
            <a:off x="762000" y="1009362"/>
            <a:ext cx="10515600" cy="1325563"/>
          </a:xfrm>
        </p:spPr>
        <p:txBody>
          <a:bodyPr spcFirstLastPara="1" wrap="square" lIns="91425" tIns="45700" rIns="91425" bIns="45700" anchor="ctr" anchorCtr="0">
            <a:noAutofit/>
          </a:bodyPr>
          <a:lstStyle/>
          <a:p>
            <a:r>
              <a:rPr lang="en-US" sz="3200" dirty="0"/>
              <a:t>In patients with PA and cross-sectional imaging consistent with a unilateral adenoma, does preoperative adrenal venous sampling increase the likelihood of a clinical or biochemical cure? </a:t>
            </a:r>
          </a:p>
        </p:txBody>
      </p:sp>
      <p:sp>
        <p:nvSpPr>
          <p:cNvPr id="3" name="Text Placeholder 2">
            <a:extLst>
              <a:ext uri="{FF2B5EF4-FFF2-40B4-BE49-F238E27FC236}">
                <a16:creationId xmlns:a16="http://schemas.microsoft.com/office/drawing/2014/main" id="{5C9F7515-C828-F801-87A9-8CFF157FFBC7}"/>
              </a:ext>
            </a:extLst>
          </p:cNvPr>
          <p:cNvSpPr>
            <a:spLocks noGrp="1"/>
          </p:cNvSpPr>
          <p:nvPr>
            <p:ph type="body" idx="1"/>
          </p:nvPr>
        </p:nvSpPr>
        <p:spPr>
          <a:xfrm>
            <a:off x="762000" y="2877581"/>
            <a:ext cx="10972800" cy="3469821"/>
          </a:xfrm>
        </p:spPr>
        <p:txBody>
          <a:bodyPr/>
          <a:lstStyle/>
          <a:p>
            <a:r>
              <a:rPr lang="en-US" b="1" dirty="0">
                <a:solidFill>
                  <a:srgbClr val="1F3864"/>
                </a:solidFill>
              </a:rPr>
              <a:t>Recommendation 2.2. We suggest that AVS can be deferred in patients 35 years and younger with cross-sectional imaging demonstrating unilateral adenoma and normal contralateral gland</a:t>
            </a:r>
          </a:p>
          <a:p>
            <a:pPr lvl="1">
              <a:buFont typeface="Courier New"/>
              <a:buChar char="o"/>
            </a:pPr>
            <a:r>
              <a:rPr lang="en-US" sz="2800" dirty="0">
                <a:solidFill>
                  <a:srgbClr val="1F3864"/>
                </a:solidFill>
              </a:rPr>
              <a:t>Cure rates are similar in this younger population to adrenalectomy guided by AVS</a:t>
            </a:r>
          </a:p>
          <a:p>
            <a:pPr lvl="1">
              <a:buFont typeface="Courier New"/>
              <a:buChar char="o"/>
            </a:pPr>
            <a:r>
              <a:rPr lang="en-US" sz="2800" dirty="0">
                <a:solidFill>
                  <a:srgbClr val="1F3864"/>
                </a:solidFill>
              </a:rPr>
              <a:t>AVS recommended for patients 35 years and older</a:t>
            </a:r>
          </a:p>
          <a:p>
            <a:pPr lvl="1">
              <a:buFont typeface="Courier New"/>
              <a:buChar char="o"/>
            </a:pPr>
            <a:r>
              <a:rPr lang="en-US" sz="2800" b="1" dirty="0">
                <a:solidFill>
                  <a:srgbClr val="1F3864"/>
                </a:solidFill>
              </a:rPr>
              <a:t>Weak recommendation, low quality evidence</a:t>
            </a:r>
          </a:p>
        </p:txBody>
      </p:sp>
    </p:spTree>
    <p:extLst>
      <p:ext uri="{BB962C8B-B14F-4D97-AF65-F5344CB8AC3E}">
        <p14:creationId xmlns:p14="http://schemas.microsoft.com/office/powerpoint/2010/main" val="14603157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9AA06-45A4-7DB1-206E-7F8F4859F2D3}"/>
              </a:ext>
            </a:extLst>
          </p:cNvPr>
          <p:cNvSpPr>
            <a:spLocks noGrp="1"/>
          </p:cNvSpPr>
          <p:nvPr>
            <p:ph type="title"/>
          </p:nvPr>
        </p:nvSpPr>
        <p:spPr>
          <a:xfrm>
            <a:off x="751114" y="1050925"/>
            <a:ext cx="10515600" cy="1325563"/>
          </a:xfrm>
        </p:spPr>
        <p:txBody>
          <a:bodyPr>
            <a:noAutofit/>
          </a:bodyPr>
          <a:lstStyle/>
          <a:p>
            <a:r>
              <a:rPr lang="en-US" sz="3200" dirty="0"/>
              <a:t>In patients with PA due to unilateral disease, does laparoscopic adrenalectomy improve health-related quality of life and/or reduce health care-related costs compared with medical management? </a:t>
            </a:r>
          </a:p>
        </p:txBody>
      </p:sp>
      <p:sp>
        <p:nvSpPr>
          <p:cNvPr id="3" name="Text Placeholder 2">
            <a:extLst>
              <a:ext uri="{FF2B5EF4-FFF2-40B4-BE49-F238E27FC236}">
                <a16:creationId xmlns:a16="http://schemas.microsoft.com/office/drawing/2014/main" id="{365F1C38-F78A-5E29-E049-D635A0ECA3F5}"/>
              </a:ext>
            </a:extLst>
          </p:cNvPr>
          <p:cNvSpPr>
            <a:spLocks noGrp="1"/>
          </p:cNvSpPr>
          <p:nvPr>
            <p:ph type="body" idx="1"/>
          </p:nvPr>
        </p:nvSpPr>
        <p:spPr>
          <a:xfrm>
            <a:off x="609600" y="3055711"/>
            <a:ext cx="10764982" cy="4351338"/>
          </a:xfrm>
        </p:spPr>
        <p:txBody>
          <a:bodyPr/>
          <a:lstStyle/>
          <a:p>
            <a:r>
              <a:rPr lang="en-US" b="1" dirty="0">
                <a:solidFill>
                  <a:srgbClr val="1F3864"/>
                </a:solidFill>
              </a:rPr>
              <a:t>Recommendation 2.3. We recommend laparoscopic adrenalectomy for primary aldosteronism due to unilateral disease</a:t>
            </a:r>
          </a:p>
          <a:p>
            <a:pPr lvl="1">
              <a:buFont typeface="Courier New"/>
              <a:buChar char="o"/>
            </a:pPr>
            <a:r>
              <a:rPr lang="en-US" sz="2800" dirty="0"/>
              <a:t>Improved quality of life</a:t>
            </a:r>
          </a:p>
          <a:p>
            <a:pPr lvl="1">
              <a:buFont typeface="Courier New"/>
              <a:buChar char="o"/>
            </a:pPr>
            <a:r>
              <a:rPr lang="en-US" sz="2800" dirty="0"/>
              <a:t>Reduced health care-related costs</a:t>
            </a:r>
          </a:p>
          <a:p>
            <a:pPr lvl="1">
              <a:buFont typeface="Courier New"/>
              <a:buChar char="o"/>
            </a:pPr>
            <a:r>
              <a:rPr lang="en-US" sz="2800" b="1" dirty="0"/>
              <a:t>Strong recommendation, low quality evidence</a:t>
            </a:r>
          </a:p>
        </p:txBody>
      </p:sp>
    </p:spTree>
    <p:extLst>
      <p:ext uri="{BB962C8B-B14F-4D97-AF65-F5344CB8AC3E}">
        <p14:creationId xmlns:p14="http://schemas.microsoft.com/office/powerpoint/2010/main" val="2461873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0E473-95B0-1F73-D4B4-825B2C40317F}"/>
              </a:ext>
            </a:extLst>
          </p:cNvPr>
          <p:cNvSpPr>
            <a:spLocks noGrp="1"/>
          </p:cNvSpPr>
          <p:nvPr>
            <p:ph type="title"/>
          </p:nvPr>
        </p:nvSpPr>
        <p:spPr>
          <a:xfrm>
            <a:off x="838200" y="2629910"/>
            <a:ext cx="10515600" cy="1803545"/>
          </a:xfrm>
        </p:spPr>
        <p:txBody>
          <a:bodyPr>
            <a:normAutofit/>
          </a:bodyPr>
          <a:lstStyle/>
          <a:p>
            <a:pPr algn="ctr"/>
            <a:r>
              <a:rPr lang="en-US" sz="4800" dirty="0"/>
              <a:t>Hypercortisolism</a:t>
            </a:r>
            <a:br>
              <a:rPr lang="en-US" dirty="0"/>
            </a:br>
            <a:endParaRPr lang="en-US" dirty="0"/>
          </a:p>
        </p:txBody>
      </p:sp>
    </p:spTree>
    <p:extLst>
      <p:ext uri="{BB962C8B-B14F-4D97-AF65-F5344CB8AC3E}">
        <p14:creationId xmlns:p14="http://schemas.microsoft.com/office/powerpoint/2010/main" val="29177652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640DF-E4C4-2D90-8C6D-99C1CCAFC4AD}"/>
              </a:ext>
            </a:extLst>
          </p:cNvPr>
          <p:cNvSpPr>
            <a:spLocks noGrp="1"/>
          </p:cNvSpPr>
          <p:nvPr>
            <p:ph type="title"/>
          </p:nvPr>
        </p:nvSpPr>
        <p:spPr/>
        <p:txBody>
          <a:bodyPr/>
          <a:lstStyle/>
          <a:p>
            <a:r>
              <a:rPr lang="en-US" dirty="0"/>
              <a:t>Mild Autonomous Cortisol Secretion</a:t>
            </a:r>
          </a:p>
        </p:txBody>
      </p:sp>
      <p:sp>
        <p:nvSpPr>
          <p:cNvPr id="3" name="Text Placeholder 2">
            <a:extLst>
              <a:ext uri="{FF2B5EF4-FFF2-40B4-BE49-F238E27FC236}">
                <a16:creationId xmlns:a16="http://schemas.microsoft.com/office/drawing/2014/main" id="{3D31D9EE-096D-0AB2-E059-5C87FFE97E0D}"/>
              </a:ext>
            </a:extLst>
          </p:cNvPr>
          <p:cNvSpPr>
            <a:spLocks noGrp="1"/>
          </p:cNvSpPr>
          <p:nvPr>
            <p:ph type="body" idx="1"/>
          </p:nvPr>
        </p:nvSpPr>
        <p:spPr/>
        <p:txBody>
          <a:bodyPr>
            <a:normAutofit/>
          </a:bodyPr>
          <a:lstStyle/>
          <a:p>
            <a:r>
              <a:rPr lang="en-US" dirty="0"/>
              <a:t>Mild autonomous cortisol secretion (MACS), previously known as subclinical Cushing syndrome</a:t>
            </a:r>
          </a:p>
          <a:p>
            <a:r>
              <a:rPr lang="en-US" dirty="0"/>
              <a:t>Patients with MACS lack classical stigmata of overt CS, but have high prevalence of obesity, arterial HTN, T2DM, vertebral fractures, and CV morbidity/mortality</a:t>
            </a:r>
          </a:p>
          <a:p>
            <a:r>
              <a:rPr lang="en-US" dirty="0"/>
              <a:t>0.2-2% of the general adult population, 5-30% of patients with adrenal incidentaloma</a:t>
            </a:r>
          </a:p>
          <a:p>
            <a:endParaRPr lang="en-US" dirty="0"/>
          </a:p>
        </p:txBody>
      </p:sp>
    </p:spTree>
    <p:extLst>
      <p:ext uri="{BB962C8B-B14F-4D97-AF65-F5344CB8AC3E}">
        <p14:creationId xmlns:p14="http://schemas.microsoft.com/office/powerpoint/2010/main" val="17867243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640DF-E4C4-2D90-8C6D-99C1CCAFC4AD}"/>
              </a:ext>
            </a:extLst>
          </p:cNvPr>
          <p:cNvSpPr>
            <a:spLocks noGrp="1"/>
          </p:cNvSpPr>
          <p:nvPr>
            <p:ph type="title"/>
          </p:nvPr>
        </p:nvSpPr>
        <p:spPr/>
        <p:txBody>
          <a:bodyPr/>
          <a:lstStyle/>
          <a:p>
            <a:r>
              <a:rPr lang="en-US" dirty="0"/>
              <a:t>MACS</a:t>
            </a:r>
          </a:p>
        </p:txBody>
      </p:sp>
      <p:sp>
        <p:nvSpPr>
          <p:cNvPr id="3" name="Text Placeholder 2">
            <a:extLst>
              <a:ext uri="{FF2B5EF4-FFF2-40B4-BE49-F238E27FC236}">
                <a16:creationId xmlns:a16="http://schemas.microsoft.com/office/drawing/2014/main" id="{3D31D9EE-096D-0AB2-E059-5C87FFE97E0D}"/>
              </a:ext>
            </a:extLst>
          </p:cNvPr>
          <p:cNvSpPr>
            <a:spLocks noGrp="1"/>
          </p:cNvSpPr>
          <p:nvPr>
            <p:ph type="body" idx="1"/>
          </p:nvPr>
        </p:nvSpPr>
        <p:spPr>
          <a:xfrm>
            <a:off x="838200" y="1482436"/>
            <a:ext cx="10515600" cy="4694527"/>
          </a:xfrm>
        </p:spPr>
        <p:txBody>
          <a:bodyPr>
            <a:normAutofit fontScale="85000" lnSpcReduction="20000"/>
          </a:bodyPr>
          <a:lstStyle/>
          <a:p>
            <a:r>
              <a:rPr lang="en-US" sz="3000" dirty="0"/>
              <a:t>Testing </a:t>
            </a:r>
          </a:p>
          <a:p>
            <a:pPr lvl="1"/>
            <a:r>
              <a:rPr lang="en-US" sz="2800" dirty="0"/>
              <a:t>Overnight 1 mg dexamethasone suppression test (DST) is preferred</a:t>
            </a:r>
          </a:p>
          <a:p>
            <a:pPr lvl="2"/>
            <a:r>
              <a:rPr lang="en-US" sz="2400" dirty="0"/>
              <a:t>Cortisol ≥1.8 mg/dL with concomitant dexamethasone level &gt;100-180 ng/dL is supportive</a:t>
            </a:r>
          </a:p>
          <a:p>
            <a:pPr lvl="2"/>
            <a:r>
              <a:rPr lang="en-US" sz="2400" dirty="0"/>
              <a:t>Other biochemical testing should be pursued according to Endocrine Society guidelines</a:t>
            </a:r>
          </a:p>
          <a:p>
            <a:pPr lvl="1"/>
            <a:r>
              <a:rPr lang="en-US" sz="2800" dirty="0"/>
              <a:t>ACTH often low-normal, but can be &gt;20 </a:t>
            </a:r>
            <a:r>
              <a:rPr lang="en-US" sz="2800" dirty="0" err="1"/>
              <a:t>pg</a:t>
            </a:r>
            <a:r>
              <a:rPr lang="en-US" sz="2800" dirty="0"/>
              <a:t>/mL</a:t>
            </a:r>
          </a:p>
          <a:p>
            <a:pPr lvl="1"/>
            <a:r>
              <a:rPr lang="en-US" sz="2800" dirty="0"/>
              <a:t>Other screening tests for hypercortisolism (e.g. 24-hr urine cortisol, midnight salivary cortisol) frequently normal in MACS</a:t>
            </a:r>
          </a:p>
          <a:p>
            <a:endParaRPr lang="en-US" dirty="0"/>
          </a:p>
          <a:p>
            <a:pPr lvl="1"/>
            <a:r>
              <a:rPr lang="en-US" sz="3000" b="1" dirty="0"/>
              <a:t>Recommendation 3.1.</a:t>
            </a:r>
            <a:r>
              <a:rPr lang="en-US" sz="3000" dirty="0"/>
              <a:t> Patients with MACS secondary to a unilateral adenoma should undergo laparoscopic adrenalectomy because of anticipated significant improvements in cardiometabolic complications. </a:t>
            </a:r>
          </a:p>
          <a:p>
            <a:pPr lvl="1"/>
            <a:r>
              <a:rPr lang="en-US" sz="3000" dirty="0"/>
              <a:t>Strong recommendation, moderate quality evidence</a:t>
            </a:r>
            <a:endParaRPr lang="en-US" sz="3000" b="1" dirty="0"/>
          </a:p>
        </p:txBody>
      </p:sp>
    </p:spTree>
    <p:extLst>
      <p:ext uri="{BB962C8B-B14F-4D97-AF65-F5344CB8AC3E}">
        <p14:creationId xmlns:p14="http://schemas.microsoft.com/office/powerpoint/2010/main" val="30262012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640DF-E4C4-2D90-8C6D-99C1CCAFC4AD}"/>
              </a:ext>
            </a:extLst>
          </p:cNvPr>
          <p:cNvSpPr>
            <a:spLocks noGrp="1"/>
          </p:cNvSpPr>
          <p:nvPr>
            <p:ph type="title"/>
          </p:nvPr>
        </p:nvSpPr>
        <p:spPr>
          <a:xfrm>
            <a:off x="547254" y="406688"/>
            <a:ext cx="10515600" cy="1061893"/>
          </a:xfrm>
        </p:spPr>
        <p:txBody>
          <a:bodyPr>
            <a:normAutofit fontScale="90000"/>
          </a:bodyPr>
          <a:lstStyle/>
          <a:p>
            <a:r>
              <a:rPr lang="en-US" dirty="0"/>
              <a:t>Bilateral ACTH-Independent Cushing Syndrome</a:t>
            </a:r>
          </a:p>
        </p:txBody>
      </p:sp>
      <p:sp>
        <p:nvSpPr>
          <p:cNvPr id="3" name="Text Placeholder 2">
            <a:extLst>
              <a:ext uri="{FF2B5EF4-FFF2-40B4-BE49-F238E27FC236}">
                <a16:creationId xmlns:a16="http://schemas.microsoft.com/office/drawing/2014/main" id="{3D31D9EE-096D-0AB2-E059-5C87FFE97E0D}"/>
              </a:ext>
            </a:extLst>
          </p:cNvPr>
          <p:cNvSpPr>
            <a:spLocks noGrp="1"/>
          </p:cNvSpPr>
          <p:nvPr>
            <p:ph type="body" idx="1"/>
          </p:nvPr>
        </p:nvSpPr>
        <p:spPr>
          <a:xfrm>
            <a:off x="838200" y="1468581"/>
            <a:ext cx="10806546" cy="4708382"/>
          </a:xfrm>
        </p:spPr>
        <p:txBody>
          <a:bodyPr>
            <a:normAutofit/>
          </a:bodyPr>
          <a:lstStyle/>
          <a:p>
            <a:r>
              <a:rPr lang="en-US" dirty="0"/>
              <a:t>Subdivided into </a:t>
            </a:r>
            <a:r>
              <a:rPr lang="en-US" b="1" dirty="0"/>
              <a:t>macronodular</a:t>
            </a:r>
            <a:r>
              <a:rPr lang="en-US" dirty="0"/>
              <a:t> versus </a:t>
            </a:r>
            <a:r>
              <a:rPr lang="en-US" b="1" dirty="0"/>
              <a:t>micronodular</a:t>
            </a:r>
          </a:p>
          <a:p>
            <a:pPr lvl="1"/>
            <a:r>
              <a:rPr lang="en-US" dirty="0"/>
              <a:t>Macronodular: Primary bilateral macronodular adrenal hyperplasia (PBMAH)</a:t>
            </a:r>
          </a:p>
          <a:p>
            <a:pPr lvl="2"/>
            <a:r>
              <a:rPr lang="en-US" dirty="0"/>
              <a:t>Previously called ACTH-independent macronodular adrenal hyperplasia (AIMAH)</a:t>
            </a:r>
          </a:p>
          <a:p>
            <a:pPr lvl="1"/>
            <a:r>
              <a:rPr lang="en-US" dirty="0"/>
              <a:t>Micronodular: </a:t>
            </a:r>
          </a:p>
          <a:p>
            <a:pPr lvl="2"/>
            <a:r>
              <a:rPr lang="en-US" dirty="0"/>
              <a:t>Primary pigmented nodular adrenocortical disease (PPNAD) </a:t>
            </a:r>
          </a:p>
          <a:p>
            <a:pPr lvl="3"/>
            <a:r>
              <a:rPr lang="en-US" dirty="0"/>
              <a:t>More commonly familial – Carney complex makes up 60% of cases</a:t>
            </a:r>
          </a:p>
          <a:p>
            <a:pPr lvl="2"/>
            <a:r>
              <a:rPr lang="en-US" dirty="0"/>
              <a:t>Isolated micronodular adrenocortical disease</a:t>
            </a:r>
          </a:p>
          <a:p>
            <a:r>
              <a:rPr lang="en-US" dirty="0"/>
              <a:t>Bilateral adrenalectomy is one treatment option for bilateral ACTH-independent CS, but resultant lifelong steroid dependence and risk of adrenal crisis are significant downsides</a:t>
            </a:r>
          </a:p>
        </p:txBody>
      </p:sp>
    </p:spTree>
    <p:extLst>
      <p:ext uri="{BB962C8B-B14F-4D97-AF65-F5344CB8AC3E}">
        <p14:creationId xmlns:p14="http://schemas.microsoft.com/office/powerpoint/2010/main" val="4184533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640DF-E4C4-2D90-8C6D-99C1CCAFC4AD}"/>
              </a:ext>
            </a:extLst>
          </p:cNvPr>
          <p:cNvSpPr>
            <a:spLocks noGrp="1"/>
          </p:cNvSpPr>
          <p:nvPr>
            <p:ph type="title"/>
          </p:nvPr>
        </p:nvSpPr>
        <p:spPr/>
        <p:txBody>
          <a:bodyPr>
            <a:normAutofit/>
          </a:bodyPr>
          <a:lstStyle/>
          <a:p>
            <a:r>
              <a:rPr lang="en-US" dirty="0"/>
              <a:t>Bilateral Macronodular Hyperplasia </a:t>
            </a:r>
          </a:p>
        </p:txBody>
      </p:sp>
      <p:sp>
        <p:nvSpPr>
          <p:cNvPr id="3" name="Text Placeholder 2">
            <a:extLst>
              <a:ext uri="{FF2B5EF4-FFF2-40B4-BE49-F238E27FC236}">
                <a16:creationId xmlns:a16="http://schemas.microsoft.com/office/drawing/2014/main" id="{3D31D9EE-096D-0AB2-E059-5C87FFE97E0D}"/>
              </a:ext>
            </a:extLst>
          </p:cNvPr>
          <p:cNvSpPr>
            <a:spLocks noGrp="1"/>
          </p:cNvSpPr>
          <p:nvPr>
            <p:ph type="body" idx="1"/>
          </p:nvPr>
        </p:nvSpPr>
        <p:spPr>
          <a:xfrm>
            <a:off x="838200" y="1496291"/>
            <a:ext cx="10515600" cy="4680672"/>
          </a:xfrm>
        </p:spPr>
        <p:txBody>
          <a:bodyPr>
            <a:normAutofit fontScale="92500" lnSpcReduction="20000"/>
          </a:bodyPr>
          <a:lstStyle/>
          <a:p>
            <a:r>
              <a:rPr lang="en-US" dirty="0"/>
              <a:t>Growing interest in whether unilateral adrenalectomy of the larger gland may be beneficial in selected ACTH-independent CS patients with PBMAH </a:t>
            </a:r>
          </a:p>
          <a:p>
            <a:r>
              <a:rPr lang="en-US" dirty="0"/>
              <a:t>Can safely achieve biochemical resolution of hypercortisolism in 84-100% of selected patients</a:t>
            </a:r>
          </a:p>
          <a:p>
            <a:r>
              <a:rPr lang="en-US" dirty="0"/>
              <a:t>Improvement in metabolic parameters: BMI, BP, T2DM</a:t>
            </a:r>
          </a:p>
          <a:p>
            <a:r>
              <a:rPr lang="en-US" dirty="0"/>
              <a:t>High recurrence rates – 13-68% at 4 years</a:t>
            </a:r>
          </a:p>
          <a:p>
            <a:endParaRPr lang="en-US" dirty="0"/>
          </a:p>
          <a:p>
            <a:pPr lvl="1"/>
            <a:r>
              <a:rPr lang="en-US" sz="2800" b="1" dirty="0"/>
              <a:t>Recommendation 3.2. In patients with ACTH-independent CS due to bilateral macronodular hyperplasia, unilateral laparoscopic adrenalectomy should be considered in an attempt to achieve biochemical remission of hypercortisolism without causing adrenal insufficiency. </a:t>
            </a:r>
          </a:p>
          <a:p>
            <a:pPr lvl="1"/>
            <a:r>
              <a:rPr lang="en-US" sz="2800" b="1" dirty="0"/>
              <a:t>Weak recommendation, low-quality evidence</a:t>
            </a:r>
          </a:p>
        </p:txBody>
      </p:sp>
    </p:spTree>
    <p:extLst>
      <p:ext uri="{BB962C8B-B14F-4D97-AF65-F5344CB8AC3E}">
        <p14:creationId xmlns:p14="http://schemas.microsoft.com/office/powerpoint/2010/main" val="42599300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640DF-E4C4-2D90-8C6D-99C1CCAFC4AD}"/>
              </a:ext>
            </a:extLst>
          </p:cNvPr>
          <p:cNvSpPr>
            <a:spLocks noGrp="1"/>
          </p:cNvSpPr>
          <p:nvPr>
            <p:ph type="title"/>
          </p:nvPr>
        </p:nvSpPr>
        <p:spPr/>
        <p:txBody>
          <a:bodyPr/>
          <a:lstStyle/>
          <a:p>
            <a:r>
              <a:rPr lang="en-US" dirty="0"/>
              <a:t>ACTH-Dependent Hypercortisolism</a:t>
            </a:r>
          </a:p>
        </p:txBody>
      </p:sp>
      <p:sp>
        <p:nvSpPr>
          <p:cNvPr id="3" name="Text Placeholder 2">
            <a:extLst>
              <a:ext uri="{FF2B5EF4-FFF2-40B4-BE49-F238E27FC236}">
                <a16:creationId xmlns:a16="http://schemas.microsoft.com/office/drawing/2014/main" id="{3D31D9EE-096D-0AB2-E059-5C87FFE97E0D}"/>
              </a:ext>
            </a:extLst>
          </p:cNvPr>
          <p:cNvSpPr>
            <a:spLocks noGrp="1"/>
          </p:cNvSpPr>
          <p:nvPr>
            <p:ph type="body" idx="1"/>
          </p:nvPr>
        </p:nvSpPr>
        <p:spPr>
          <a:xfrm>
            <a:off x="838200" y="1537855"/>
            <a:ext cx="10515600" cy="4639108"/>
          </a:xfrm>
        </p:spPr>
        <p:txBody>
          <a:bodyPr>
            <a:normAutofit/>
          </a:bodyPr>
          <a:lstStyle/>
          <a:p>
            <a:r>
              <a:rPr lang="en-US" dirty="0"/>
              <a:t>ACTH-dependent Cushing Syndrome (CS) is due to either pituitary Cushing disease or ectopic ACTH production</a:t>
            </a:r>
          </a:p>
          <a:p>
            <a:r>
              <a:rPr lang="en-US" dirty="0"/>
              <a:t>Most cases managed with medical and surgical treatment of the primary source, but a subset have persistent CS refractory to primary treatment</a:t>
            </a:r>
          </a:p>
          <a:p>
            <a:pPr lvl="1"/>
            <a:r>
              <a:rPr lang="en-US" dirty="0"/>
              <a:t>Medical therapies: cabergoline, </a:t>
            </a:r>
            <a:r>
              <a:rPr lang="en-US" dirty="0" err="1"/>
              <a:t>pasireotide</a:t>
            </a:r>
            <a:r>
              <a:rPr lang="en-US" dirty="0"/>
              <a:t> (for pituitary Cushing disease); steroidogenesis inhibitors (metyrapone, ketoconazole), mifepristone, and others</a:t>
            </a:r>
          </a:p>
          <a:p>
            <a:r>
              <a:rPr lang="en-US" dirty="0"/>
              <a:t>Patients with CS who do not undergo treatment have 4.6x higher mortality rate compared to the general population</a:t>
            </a:r>
          </a:p>
        </p:txBody>
      </p:sp>
    </p:spTree>
    <p:extLst>
      <p:ext uri="{BB962C8B-B14F-4D97-AF65-F5344CB8AC3E}">
        <p14:creationId xmlns:p14="http://schemas.microsoft.com/office/powerpoint/2010/main" val="5988271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640DF-E4C4-2D90-8C6D-99C1CCAFC4AD}"/>
              </a:ext>
            </a:extLst>
          </p:cNvPr>
          <p:cNvSpPr>
            <a:spLocks noGrp="1"/>
          </p:cNvSpPr>
          <p:nvPr>
            <p:ph type="title"/>
          </p:nvPr>
        </p:nvSpPr>
        <p:spPr/>
        <p:txBody>
          <a:bodyPr/>
          <a:lstStyle/>
          <a:p>
            <a:r>
              <a:rPr lang="en-US" dirty="0"/>
              <a:t>ACTH-Dependent Hypercortisolism</a:t>
            </a:r>
          </a:p>
        </p:txBody>
      </p:sp>
      <p:sp>
        <p:nvSpPr>
          <p:cNvPr id="3" name="Text Placeholder 2">
            <a:extLst>
              <a:ext uri="{FF2B5EF4-FFF2-40B4-BE49-F238E27FC236}">
                <a16:creationId xmlns:a16="http://schemas.microsoft.com/office/drawing/2014/main" id="{3D31D9EE-096D-0AB2-E059-5C87FFE97E0D}"/>
              </a:ext>
            </a:extLst>
          </p:cNvPr>
          <p:cNvSpPr>
            <a:spLocks noGrp="1"/>
          </p:cNvSpPr>
          <p:nvPr>
            <p:ph type="body" idx="1"/>
          </p:nvPr>
        </p:nvSpPr>
        <p:spPr>
          <a:xfrm>
            <a:off x="838200" y="1413164"/>
            <a:ext cx="10515600" cy="5079711"/>
          </a:xfrm>
        </p:spPr>
        <p:txBody>
          <a:bodyPr>
            <a:normAutofit fontScale="85000" lnSpcReduction="20000"/>
          </a:bodyPr>
          <a:lstStyle/>
          <a:p>
            <a:r>
              <a:rPr lang="en-US" dirty="0"/>
              <a:t>Minimally invasive techniques allow for bilateral adrenalectomy for patients with medically-refractory ACTH-dependent CS with excellent technical outcomes and acceptable overall risks</a:t>
            </a:r>
          </a:p>
          <a:p>
            <a:r>
              <a:rPr lang="en-US" dirty="0"/>
              <a:t>Results in symptomatic improvement in ~90% of pituitary Cushing disease patients</a:t>
            </a:r>
          </a:p>
          <a:p>
            <a:r>
              <a:rPr lang="en-US" dirty="0"/>
              <a:t>Risk of perioperative morbidity 10%, mortality 3%</a:t>
            </a:r>
          </a:p>
          <a:p>
            <a:r>
              <a:rPr lang="en-US" dirty="0"/>
              <a:t>Risk of adrenal crisis: 0.93 per 10 patient-years</a:t>
            </a:r>
          </a:p>
          <a:p>
            <a:r>
              <a:rPr lang="en-US" dirty="0"/>
              <a:t>Nelson’s syndrome occurs in 21% of patients, but &lt;9% of patients require pituitary surgery</a:t>
            </a:r>
          </a:p>
          <a:p>
            <a:endParaRPr lang="en-US" dirty="0"/>
          </a:p>
          <a:p>
            <a:pPr lvl="1"/>
            <a:r>
              <a:rPr lang="en-US" sz="2800" b="1" dirty="0"/>
              <a:t>Recommendation 3.3. Patients with moderate to severe ACTH-dependent hypercortisolism refractory to source control should undergo bilateral laparoscopic adrenalectomy to ameliorate cortisol excess and improve disease-free survival and mortality. </a:t>
            </a:r>
          </a:p>
          <a:p>
            <a:pPr lvl="1"/>
            <a:r>
              <a:rPr lang="en-US" sz="2800" b="1" dirty="0"/>
              <a:t>Weak recommendation, low-quality evidence</a:t>
            </a:r>
          </a:p>
        </p:txBody>
      </p:sp>
    </p:spTree>
    <p:extLst>
      <p:ext uri="{BB962C8B-B14F-4D97-AF65-F5344CB8AC3E}">
        <p14:creationId xmlns:p14="http://schemas.microsoft.com/office/powerpoint/2010/main" val="34096139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640DF-E4C4-2D90-8C6D-99C1CCAFC4AD}"/>
              </a:ext>
            </a:extLst>
          </p:cNvPr>
          <p:cNvSpPr>
            <a:spLocks noGrp="1"/>
          </p:cNvSpPr>
          <p:nvPr>
            <p:ph type="title"/>
          </p:nvPr>
        </p:nvSpPr>
        <p:spPr>
          <a:xfrm>
            <a:off x="838200" y="365126"/>
            <a:ext cx="10515600" cy="978766"/>
          </a:xfrm>
        </p:spPr>
        <p:txBody>
          <a:bodyPr/>
          <a:lstStyle/>
          <a:p>
            <a:r>
              <a:rPr lang="en-US" dirty="0"/>
              <a:t>Postoperative Adrenal Insufficiency</a:t>
            </a:r>
          </a:p>
        </p:txBody>
      </p:sp>
      <p:sp>
        <p:nvSpPr>
          <p:cNvPr id="3" name="Text Placeholder 2">
            <a:extLst>
              <a:ext uri="{FF2B5EF4-FFF2-40B4-BE49-F238E27FC236}">
                <a16:creationId xmlns:a16="http://schemas.microsoft.com/office/drawing/2014/main" id="{3D31D9EE-096D-0AB2-E059-5C87FFE97E0D}"/>
              </a:ext>
            </a:extLst>
          </p:cNvPr>
          <p:cNvSpPr>
            <a:spLocks noGrp="1"/>
          </p:cNvSpPr>
          <p:nvPr>
            <p:ph type="body" idx="1"/>
          </p:nvPr>
        </p:nvSpPr>
        <p:spPr>
          <a:xfrm>
            <a:off x="838200" y="1343892"/>
            <a:ext cx="10515600" cy="4833071"/>
          </a:xfrm>
        </p:spPr>
        <p:txBody>
          <a:bodyPr>
            <a:normAutofit fontScale="77500" lnSpcReduction="20000"/>
          </a:bodyPr>
          <a:lstStyle/>
          <a:p>
            <a:r>
              <a:rPr lang="en-US" dirty="0"/>
              <a:t>Postoperative adrenal insufficiency (AI) is a life-threatening condition and should be prevented or promptly managed</a:t>
            </a:r>
          </a:p>
          <a:p>
            <a:r>
              <a:rPr lang="en-US" dirty="0"/>
              <a:t>Symptoms: fatigue, hypotension, anorexia, abdominal pain, weakness, syncope, back pain, nausea, vomiting , fever, confusion</a:t>
            </a:r>
          </a:p>
          <a:p>
            <a:r>
              <a:rPr lang="en-US" dirty="0"/>
              <a:t>Incidence in AI after unilateral adrenalectomy: </a:t>
            </a:r>
          </a:p>
          <a:p>
            <a:pPr lvl="1"/>
            <a:r>
              <a:rPr lang="en-US" dirty="0"/>
              <a:t>100% in patients with overt CS </a:t>
            </a:r>
          </a:p>
          <a:p>
            <a:pPr lvl="1"/>
            <a:r>
              <a:rPr lang="en-US" dirty="0"/>
              <a:t>60% in patients with MACS </a:t>
            </a:r>
          </a:p>
          <a:p>
            <a:r>
              <a:rPr lang="en-US" dirty="0"/>
              <a:t>Duration of postoperative glucocorticoid replacement therapy, if needed, is dependent on degree of biochemical hypercortisolism - can last &gt;12-18 months in some patients</a:t>
            </a:r>
          </a:p>
          <a:p>
            <a:endParaRPr lang="en-US" dirty="0"/>
          </a:p>
          <a:p>
            <a:pPr lvl="1"/>
            <a:r>
              <a:rPr lang="en-US" sz="3100" b="1" dirty="0"/>
              <a:t>Recommendation 3.4. Empirical postoperative glucocorticoid replacement therapy is recommended for all patients with overt CS after undergoing unilateral adrenalectomy. However, in patients with MACS, postoperative day 1 morning cortisol or corticotropin stimulation testing could be used to determine the need for glucocorticoid replacement therapy. </a:t>
            </a:r>
          </a:p>
          <a:p>
            <a:pPr lvl="1"/>
            <a:r>
              <a:rPr lang="en-US" sz="3100" b="1" dirty="0"/>
              <a:t>Strong recommendation, low-quality evidence</a:t>
            </a:r>
          </a:p>
        </p:txBody>
      </p:sp>
    </p:spTree>
    <p:extLst>
      <p:ext uri="{BB962C8B-B14F-4D97-AF65-F5344CB8AC3E}">
        <p14:creationId xmlns:p14="http://schemas.microsoft.com/office/powerpoint/2010/main" val="2446381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9E419-9477-4E92-AA03-8FDFC15D9FCB}"/>
              </a:ext>
            </a:extLst>
          </p:cNvPr>
          <p:cNvSpPr>
            <a:spLocks noGrp="1"/>
          </p:cNvSpPr>
          <p:nvPr>
            <p:ph type="title"/>
          </p:nvPr>
        </p:nvSpPr>
        <p:spPr/>
        <p:txBody>
          <a:bodyPr/>
          <a:lstStyle/>
          <a:p>
            <a:r>
              <a:rPr lang="en-US" dirty="0"/>
              <a:t>AAES Adrenalectomy Guidelines</a:t>
            </a:r>
          </a:p>
        </p:txBody>
      </p:sp>
      <p:sp>
        <p:nvSpPr>
          <p:cNvPr id="3" name="Text Placeholder 2">
            <a:extLst>
              <a:ext uri="{FF2B5EF4-FFF2-40B4-BE49-F238E27FC236}">
                <a16:creationId xmlns:a16="http://schemas.microsoft.com/office/drawing/2014/main" id="{95322415-F39E-4E4A-BED7-DC911C9280DA}"/>
              </a:ext>
            </a:extLst>
          </p:cNvPr>
          <p:cNvSpPr>
            <a:spLocks noGrp="1"/>
          </p:cNvSpPr>
          <p:nvPr>
            <p:ph type="body" idx="1"/>
          </p:nvPr>
        </p:nvSpPr>
        <p:spPr>
          <a:xfrm>
            <a:off x="838200" y="1563755"/>
            <a:ext cx="8716617" cy="5089963"/>
          </a:xfrm>
        </p:spPr>
        <p:txBody>
          <a:bodyPr>
            <a:normAutofit lnSpcReduction="10000"/>
          </a:bodyPr>
          <a:lstStyle/>
          <a:p>
            <a:r>
              <a:rPr lang="en-US" dirty="0"/>
              <a:t>American Association of Endocrine Surgeons Guidelines for Adrenalectomy: Executive Summary</a:t>
            </a:r>
          </a:p>
          <a:p>
            <a:pPr lvl="1"/>
            <a:r>
              <a:rPr lang="en-US" dirty="0"/>
              <a:t>Summary of essentials in bullet point format </a:t>
            </a:r>
          </a:p>
          <a:p>
            <a:pPr lvl="1"/>
            <a:r>
              <a:rPr lang="en-US" dirty="0"/>
              <a:t>39 references</a:t>
            </a:r>
          </a:p>
          <a:p>
            <a:pPr marL="914400" marR="0" lvl="1" indent="-342900" algn="l" defTabSz="914400" rtl="0" eaLnBrk="1" fontAlgn="auto" latinLnBrk="0" hangingPunct="1">
              <a:lnSpc>
                <a:spcPct val="90000"/>
              </a:lnSpc>
              <a:spcBef>
                <a:spcPts val="500"/>
              </a:spcBef>
              <a:spcAft>
                <a:spcPts val="0"/>
              </a:spcAft>
              <a:buClr>
                <a:srgbClr val="1F3864"/>
              </a:buClr>
              <a:buSzPts val="1800"/>
              <a:buFont typeface="Arial"/>
              <a:buChar char="•"/>
              <a:tabLst/>
              <a:defRPr/>
            </a:pPr>
            <a:r>
              <a:rPr kumimoji="0" lang="en-US" sz="2400" b="0" i="1" u="none" strike="noStrike" kern="0" cap="none" spc="0" normalizeH="0" baseline="0" noProof="0" dirty="0">
                <a:ln>
                  <a:noFill/>
                </a:ln>
                <a:solidFill>
                  <a:srgbClr val="1F3864"/>
                </a:solidFill>
                <a:effectLst/>
                <a:uLnTx/>
                <a:uFillTx/>
                <a:latin typeface="Calibri"/>
                <a:cs typeface="Calibri"/>
                <a:sym typeface="Calibri"/>
              </a:rPr>
              <a:t>JAMA Surg</a:t>
            </a:r>
            <a:r>
              <a:rPr kumimoji="0" lang="en-US" sz="2400" b="0" i="0" u="none" strike="noStrike" kern="0" cap="none" spc="0" normalizeH="0" baseline="0" noProof="0" dirty="0">
                <a:ln>
                  <a:noFill/>
                </a:ln>
                <a:solidFill>
                  <a:srgbClr val="1F3864"/>
                </a:solidFill>
                <a:effectLst/>
                <a:uLnTx/>
                <a:uFillTx/>
                <a:latin typeface="Calibri"/>
                <a:cs typeface="Calibri"/>
                <a:sym typeface="Calibri"/>
              </a:rPr>
              <a:t>.2022;157(10):870-877</a:t>
            </a:r>
          </a:p>
          <a:p>
            <a:pPr marL="914400" marR="0" lvl="1" indent="-342900" algn="l" defTabSz="914400" rtl="0" eaLnBrk="1" fontAlgn="auto" latinLnBrk="0" hangingPunct="1">
              <a:lnSpc>
                <a:spcPct val="90000"/>
              </a:lnSpc>
              <a:spcBef>
                <a:spcPts val="500"/>
              </a:spcBef>
              <a:spcAft>
                <a:spcPts val="0"/>
              </a:spcAft>
              <a:buClr>
                <a:srgbClr val="1F3864"/>
              </a:buClr>
              <a:buSzPts val="1800"/>
              <a:buFont typeface="Arial"/>
              <a:buChar char="•"/>
              <a:tabLst/>
              <a:defRPr/>
            </a:pPr>
            <a:r>
              <a:rPr kumimoji="0" lang="en-US" sz="2400" b="0" i="0" u="none" strike="noStrike" kern="0" cap="none" spc="0" normalizeH="0" baseline="0" noProof="0" dirty="0">
                <a:ln>
                  <a:noFill/>
                </a:ln>
                <a:solidFill>
                  <a:srgbClr val="1F3864"/>
                </a:solidFill>
                <a:effectLst/>
                <a:uLnTx/>
                <a:uFillTx/>
                <a:latin typeface="Calibri"/>
                <a:cs typeface="Calibri"/>
                <a:sym typeface="Calibri"/>
                <a:hlinkClick r:id="rId2"/>
              </a:rPr>
              <a:t>https://jamanetwork.com/journals/jamasurgery/fullarticle/2795363</a:t>
            </a:r>
            <a:r>
              <a:rPr kumimoji="0" lang="en-US" sz="2400" b="0" i="0" u="none" strike="noStrike" kern="0" cap="none" spc="0" normalizeH="0" baseline="0" noProof="0" dirty="0">
                <a:ln>
                  <a:noFill/>
                </a:ln>
                <a:solidFill>
                  <a:srgbClr val="1F3864"/>
                </a:solidFill>
                <a:effectLst/>
                <a:uLnTx/>
                <a:uFillTx/>
                <a:latin typeface="Calibri"/>
                <a:cs typeface="Calibri"/>
                <a:sym typeface="Calibri"/>
              </a:rPr>
              <a:t> </a:t>
            </a:r>
            <a:endParaRPr lang="en-US" dirty="0"/>
          </a:p>
          <a:p>
            <a:endParaRPr lang="en-US" dirty="0"/>
          </a:p>
          <a:p>
            <a:r>
              <a:rPr lang="en-US" dirty="0"/>
              <a:t>Full document may be accessed as an ‘Online Supplement’</a:t>
            </a:r>
          </a:p>
          <a:p>
            <a:pPr lvl="1"/>
            <a:r>
              <a:rPr lang="en-US" dirty="0"/>
              <a:t>112 pages of recommendations, supporting evidence, tables, figures, and pearls </a:t>
            </a:r>
          </a:p>
          <a:p>
            <a:pPr lvl="1"/>
            <a:r>
              <a:rPr lang="en-US" dirty="0"/>
              <a:t>401 references</a:t>
            </a:r>
          </a:p>
          <a:p>
            <a:pPr marL="0" indent="0">
              <a:buNone/>
            </a:pPr>
            <a:endParaRPr lang="en-US" dirty="0"/>
          </a:p>
          <a:p>
            <a:pPr marL="114300" indent="0">
              <a:buNone/>
            </a:pPr>
            <a:endParaRPr lang="en-US" dirty="0"/>
          </a:p>
        </p:txBody>
      </p:sp>
      <p:pic>
        <p:nvPicPr>
          <p:cNvPr id="5" name="Picture 4">
            <a:extLst>
              <a:ext uri="{FF2B5EF4-FFF2-40B4-BE49-F238E27FC236}">
                <a16:creationId xmlns:a16="http://schemas.microsoft.com/office/drawing/2014/main" id="{BCE6114B-0276-4FEC-3268-BEAF1B03AE14}"/>
              </a:ext>
            </a:extLst>
          </p:cNvPr>
          <p:cNvPicPr>
            <a:picLocks noChangeAspect="1"/>
          </p:cNvPicPr>
          <p:nvPr/>
        </p:nvPicPr>
        <p:blipFill>
          <a:blip r:embed="rId3"/>
          <a:stretch>
            <a:fillRect/>
          </a:stretch>
        </p:blipFill>
        <p:spPr>
          <a:xfrm>
            <a:off x="9903497" y="1735491"/>
            <a:ext cx="1685283" cy="1685283"/>
          </a:xfrm>
          <a:prstGeom prst="rect">
            <a:avLst/>
          </a:prstGeom>
        </p:spPr>
      </p:pic>
      <p:pic>
        <p:nvPicPr>
          <p:cNvPr id="7" name="Picture 6">
            <a:extLst>
              <a:ext uri="{FF2B5EF4-FFF2-40B4-BE49-F238E27FC236}">
                <a16:creationId xmlns:a16="http://schemas.microsoft.com/office/drawing/2014/main" id="{9C3AA8FD-8810-5152-29FF-3B7D65F8FE3E}"/>
              </a:ext>
            </a:extLst>
          </p:cNvPr>
          <p:cNvPicPr>
            <a:picLocks noChangeAspect="1"/>
          </p:cNvPicPr>
          <p:nvPr/>
        </p:nvPicPr>
        <p:blipFill>
          <a:blip r:embed="rId4"/>
          <a:stretch>
            <a:fillRect/>
          </a:stretch>
        </p:blipFill>
        <p:spPr>
          <a:xfrm>
            <a:off x="9903497" y="4807591"/>
            <a:ext cx="1685284" cy="1685284"/>
          </a:xfrm>
          <a:prstGeom prst="rect">
            <a:avLst/>
          </a:prstGeom>
        </p:spPr>
      </p:pic>
    </p:spTree>
    <p:extLst>
      <p:ext uri="{BB962C8B-B14F-4D97-AF65-F5344CB8AC3E}">
        <p14:creationId xmlns:p14="http://schemas.microsoft.com/office/powerpoint/2010/main" val="15667288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0E473-95B0-1F73-D4B4-825B2C40317F}"/>
              </a:ext>
            </a:extLst>
          </p:cNvPr>
          <p:cNvSpPr>
            <a:spLocks noGrp="1"/>
          </p:cNvSpPr>
          <p:nvPr>
            <p:ph type="title"/>
          </p:nvPr>
        </p:nvSpPr>
        <p:spPr>
          <a:xfrm>
            <a:off x="1003091" y="2103437"/>
            <a:ext cx="10515600" cy="1734272"/>
          </a:xfrm>
        </p:spPr>
        <p:txBody>
          <a:bodyPr/>
          <a:lstStyle/>
          <a:p>
            <a:pPr algn="ctr"/>
            <a:r>
              <a:rPr lang="en-US" sz="4800" dirty="0"/>
              <a:t>Adrenocortical Carcinoma</a:t>
            </a:r>
            <a:br>
              <a:rPr lang="en-US" dirty="0"/>
            </a:br>
            <a:endParaRPr lang="en-US" dirty="0"/>
          </a:p>
        </p:txBody>
      </p:sp>
    </p:spTree>
    <p:extLst>
      <p:ext uri="{BB962C8B-B14F-4D97-AF65-F5344CB8AC3E}">
        <p14:creationId xmlns:p14="http://schemas.microsoft.com/office/powerpoint/2010/main" val="3816512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7FEB6-9D31-4759-8252-D277149EC84A}"/>
              </a:ext>
            </a:extLst>
          </p:cNvPr>
          <p:cNvSpPr>
            <a:spLocks noGrp="1"/>
          </p:cNvSpPr>
          <p:nvPr>
            <p:ph type="title"/>
          </p:nvPr>
        </p:nvSpPr>
        <p:spPr>
          <a:xfrm>
            <a:off x="491836" y="500062"/>
            <a:ext cx="10515600" cy="1093211"/>
          </a:xfrm>
        </p:spPr>
        <p:txBody>
          <a:bodyPr>
            <a:normAutofit/>
          </a:bodyPr>
          <a:lstStyle/>
          <a:p>
            <a:r>
              <a:rPr lang="en-US" sz="4000" dirty="0">
                <a:latin typeface="Calibri" panose="020F0502020204030204" pitchFamily="34" charset="0"/>
                <a:cs typeface="Calibri" panose="020F0502020204030204" pitchFamily="34" charset="0"/>
              </a:rPr>
              <a:t>Adrenalectomy: Volume – Outcomes Relationship</a:t>
            </a:r>
          </a:p>
        </p:txBody>
      </p:sp>
      <p:sp>
        <p:nvSpPr>
          <p:cNvPr id="3" name="Text Placeholder 2">
            <a:extLst>
              <a:ext uri="{FF2B5EF4-FFF2-40B4-BE49-F238E27FC236}">
                <a16:creationId xmlns:a16="http://schemas.microsoft.com/office/drawing/2014/main" id="{E7127307-086E-4AF9-AB1D-E5CFA537356B}"/>
              </a:ext>
            </a:extLst>
          </p:cNvPr>
          <p:cNvSpPr>
            <a:spLocks noGrp="1"/>
          </p:cNvSpPr>
          <p:nvPr>
            <p:ph type="body" idx="1"/>
          </p:nvPr>
        </p:nvSpPr>
        <p:spPr>
          <a:xfrm>
            <a:off x="644237" y="1593273"/>
            <a:ext cx="10515600" cy="4764665"/>
          </a:xfrm>
        </p:spPr>
        <p:txBody>
          <a:bodyPr>
            <a:normAutofit/>
          </a:bodyPr>
          <a:lstStyle/>
          <a:p>
            <a:r>
              <a:rPr lang="en-US" i="0" dirty="0">
                <a:solidFill>
                  <a:srgbClr val="1F3864"/>
                </a:solidFill>
                <a:effectLst/>
                <a:latin typeface="Calibri" panose="020F0502020204030204" pitchFamily="34" charset="0"/>
                <a:cs typeface="Calibri" panose="020F0502020204030204" pitchFamily="34" charset="0"/>
              </a:rPr>
              <a:t>High volume adrenal surgeons:</a:t>
            </a:r>
          </a:p>
          <a:p>
            <a:pPr lvl="1"/>
            <a:r>
              <a:rPr lang="en-US" i="0" dirty="0">
                <a:solidFill>
                  <a:srgbClr val="1F3864"/>
                </a:solidFill>
                <a:effectLst/>
                <a:latin typeface="Calibri" panose="020F0502020204030204" pitchFamily="34" charset="0"/>
                <a:cs typeface="Calibri" panose="020F0502020204030204" pitchFamily="34" charset="0"/>
              </a:rPr>
              <a:t>Perfor</a:t>
            </a:r>
            <a:r>
              <a:rPr lang="en-US" dirty="0">
                <a:solidFill>
                  <a:srgbClr val="1F3864"/>
                </a:solidFill>
                <a:latin typeface="Calibri" panose="020F0502020204030204" pitchFamily="34" charset="0"/>
                <a:cs typeface="Calibri" panose="020F0502020204030204" pitchFamily="34" charset="0"/>
              </a:rPr>
              <a:t>m </a:t>
            </a:r>
            <a:r>
              <a:rPr lang="en-US" i="0" dirty="0">
                <a:solidFill>
                  <a:srgbClr val="1F3864"/>
                </a:solidFill>
                <a:effectLst/>
                <a:latin typeface="Calibri" panose="020F0502020204030204" pitchFamily="34" charset="0"/>
                <a:cs typeface="Calibri" panose="020F0502020204030204" pitchFamily="34" charset="0"/>
              </a:rPr>
              <a:t>4-7 or more adrenal operations per year </a:t>
            </a:r>
          </a:p>
          <a:p>
            <a:pPr lvl="2"/>
            <a:r>
              <a:rPr lang="en-US" dirty="0">
                <a:solidFill>
                  <a:srgbClr val="1F3864"/>
                </a:solidFill>
                <a:latin typeface="Calibri" panose="020F0502020204030204" pitchFamily="34" charset="0"/>
                <a:cs typeface="Calibri" panose="020F0502020204030204" pitchFamily="34" charset="0"/>
              </a:rPr>
              <a:t>This data is not specific to ACC and includes mostly </a:t>
            </a:r>
            <a:r>
              <a:rPr lang="en-US" i="0" dirty="0">
                <a:solidFill>
                  <a:srgbClr val="1F3864"/>
                </a:solidFill>
                <a:effectLst/>
                <a:latin typeface="Calibri" panose="020F0502020204030204" pitchFamily="34" charset="0"/>
                <a:cs typeface="Calibri" panose="020F0502020204030204" pitchFamily="34" charset="0"/>
              </a:rPr>
              <a:t>benign cases</a:t>
            </a:r>
          </a:p>
          <a:p>
            <a:pPr lvl="1"/>
            <a:r>
              <a:rPr lang="en-US" dirty="0">
                <a:solidFill>
                  <a:srgbClr val="1F3864"/>
                </a:solidFill>
                <a:latin typeface="Calibri" panose="020F0502020204030204" pitchFamily="34" charset="0"/>
                <a:cs typeface="Calibri" panose="020F0502020204030204" pitchFamily="34" charset="0"/>
              </a:rPr>
              <a:t>H</a:t>
            </a:r>
            <a:r>
              <a:rPr lang="en-US" i="0" dirty="0">
                <a:solidFill>
                  <a:srgbClr val="1F3864"/>
                </a:solidFill>
                <a:effectLst/>
                <a:latin typeface="Calibri" panose="020F0502020204030204" pitchFamily="34" charset="0"/>
                <a:cs typeface="Calibri" panose="020F0502020204030204" pitchFamily="34" charset="0"/>
              </a:rPr>
              <a:t>ave lower complication rates vs low volume surgeons (11% vs 18%)</a:t>
            </a:r>
            <a:endParaRPr lang="en-US" dirty="0">
              <a:solidFill>
                <a:srgbClr val="1F3864"/>
              </a:solidFill>
              <a:latin typeface="Calibri" panose="020F0502020204030204" pitchFamily="34" charset="0"/>
              <a:cs typeface="Calibri" panose="020F0502020204030204" pitchFamily="34" charset="0"/>
            </a:endParaRPr>
          </a:p>
          <a:p>
            <a:pPr lvl="1"/>
            <a:r>
              <a:rPr lang="en-US" dirty="0">
                <a:solidFill>
                  <a:srgbClr val="1F3864"/>
                </a:solidFill>
                <a:latin typeface="Calibri" panose="020F0502020204030204" pitchFamily="34" charset="0"/>
                <a:cs typeface="Calibri" panose="020F0502020204030204" pitchFamily="34" charset="0"/>
              </a:rPr>
              <a:t>Overall survival after adrenalectomy when comparing high vs. low volume centers is similar for adrenalectomy in general </a:t>
            </a:r>
          </a:p>
          <a:p>
            <a:pPr lvl="1"/>
            <a:endParaRPr lang="en-US" b="1" i="0" dirty="0">
              <a:solidFill>
                <a:srgbClr val="1F3864"/>
              </a:solidFill>
              <a:effectLst/>
              <a:latin typeface="Calibri" panose="020F0502020204030204" pitchFamily="34" charset="0"/>
              <a:cs typeface="Calibri" panose="020F0502020204030204" pitchFamily="34" charset="0"/>
            </a:endParaRPr>
          </a:p>
          <a:p>
            <a:pPr lvl="1"/>
            <a:r>
              <a:rPr lang="en-US" b="1" i="0" dirty="0">
                <a:solidFill>
                  <a:srgbClr val="1F3864"/>
                </a:solidFill>
                <a:effectLst/>
                <a:latin typeface="Calibri" panose="020F0502020204030204" pitchFamily="34" charset="0"/>
                <a:cs typeface="Calibri" panose="020F0502020204030204" pitchFamily="34" charset="0"/>
              </a:rPr>
              <a:t>Recommendation 4.1. We recommend that patients with clinical and radiographic findings consistent with ACC should be treated at high-volume multidisciplinary centers to improve recurrence outcomes; data on overall survival are inconclusive</a:t>
            </a:r>
          </a:p>
        </p:txBody>
      </p:sp>
    </p:spTree>
    <p:extLst>
      <p:ext uri="{BB962C8B-B14F-4D97-AF65-F5344CB8AC3E}">
        <p14:creationId xmlns:p14="http://schemas.microsoft.com/office/powerpoint/2010/main" val="37974023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7FEB6-9D31-4759-8252-D277149EC84A}"/>
              </a:ext>
            </a:extLst>
          </p:cNvPr>
          <p:cNvSpPr>
            <a:spLocks noGrp="1"/>
          </p:cNvSpPr>
          <p:nvPr>
            <p:ph type="title"/>
          </p:nvPr>
        </p:nvSpPr>
        <p:spPr>
          <a:xfrm>
            <a:off x="713509" y="365125"/>
            <a:ext cx="10515600" cy="1325563"/>
          </a:xfrm>
        </p:spPr>
        <p:txBody>
          <a:bodyPr>
            <a:normAutofit/>
          </a:bodyPr>
          <a:lstStyle/>
          <a:p>
            <a:r>
              <a:rPr lang="en-US" sz="3200" dirty="0">
                <a:solidFill>
                  <a:srgbClr val="1F3864"/>
                </a:solidFill>
              </a:rPr>
              <a:t>In patients with ACC without evidence of distant metastatic</a:t>
            </a:r>
            <a:br>
              <a:rPr lang="en-US" sz="3200" dirty="0">
                <a:solidFill>
                  <a:srgbClr val="1F3864"/>
                </a:solidFill>
              </a:rPr>
            </a:br>
            <a:r>
              <a:rPr lang="en-US" sz="3200" dirty="0">
                <a:solidFill>
                  <a:srgbClr val="1F3864"/>
                </a:solidFill>
              </a:rPr>
              <a:t>disease at diagnosis, does operative technique affect </a:t>
            </a:r>
            <a:r>
              <a:rPr lang="en-US" sz="3200" b="1" dirty="0">
                <a:solidFill>
                  <a:srgbClr val="1F3864"/>
                </a:solidFill>
              </a:rPr>
              <a:t>survival</a:t>
            </a:r>
            <a:r>
              <a:rPr lang="en-US" sz="3200" dirty="0">
                <a:solidFill>
                  <a:srgbClr val="1F3864"/>
                </a:solidFill>
              </a:rPr>
              <a:t>?</a:t>
            </a:r>
          </a:p>
        </p:txBody>
      </p:sp>
      <p:sp>
        <p:nvSpPr>
          <p:cNvPr id="3" name="Text Placeholder 2">
            <a:extLst>
              <a:ext uri="{FF2B5EF4-FFF2-40B4-BE49-F238E27FC236}">
                <a16:creationId xmlns:a16="http://schemas.microsoft.com/office/drawing/2014/main" id="{E7127307-086E-4AF9-AB1D-E5CFA537356B}"/>
              </a:ext>
            </a:extLst>
          </p:cNvPr>
          <p:cNvSpPr>
            <a:spLocks noGrp="1"/>
          </p:cNvSpPr>
          <p:nvPr>
            <p:ph type="body" idx="1"/>
          </p:nvPr>
        </p:nvSpPr>
        <p:spPr>
          <a:xfrm>
            <a:off x="838200" y="1690688"/>
            <a:ext cx="10515600" cy="4351338"/>
          </a:xfrm>
        </p:spPr>
        <p:txBody>
          <a:bodyPr>
            <a:normAutofit fontScale="92500" lnSpcReduction="20000"/>
          </a:bodyPr>
          <a:lstStyle/>
          <a:p>
            <a:r>
              <a:rPr lang="en-US" dirty="0">
                <a:solidFill>
                  <a:srgbClr val="1F3864"/>
                </a:solidFill>
                <a:latin typeface="Guardian TextSans Web"/>
              </a:rPr>
              <a:t>Open adrenalectomy is associated with higher rates of negative margins compared to laparoscopic adrenalectomy, which </a:t>
            </a:r>
            <a:r>
              <a:rPr lang="en-US" i="0" dirty="0">
                <a:solidFill>
                  <a:srgbClr val="1F3864"/>
                </a:solidFill>
                <a:effectLst/>
                <a:latin typeface="Guardian TextSans Web"/>
              </a:rPr>
              <a:t>may increase risk of violation of tumor capsule, tumor spillage, and local recurrence.</a:t>
            </a:r>
          </a:p>
          <a:p>
            <a:r>
              <a:rPr lang="en-US" dirty="0">
                <a:solidFill>
                  <a:srgbClr val="1F3864"/>
                </a:solidFill>
                <a:latin typeface="Guardian TextSans Web"/>
              </a:rPr>
              <a:t>However</a:t>
            </a:r>
            <a:r>
              <a:rPr lang="en-US" b="1" dirty="0">
                <a:solidFill>
                  <a:srgbClr val="1F3864"/>
                </a:solidFill>
                <a:latin typeface="Guardian TextSans Web"/>
              </a:rPr>
              <a:t>, </a:t>
            </a:r>
            <a:r>
              <a:rPr lang="en-US" dirty="0">
                <a:solidFill>
                  <a:srgbClr val="1F3864"/>
                </a:solidFill>
                <a:latin typeface="Guardian TextSans Web"/>
              </a:rPr>
              <a:t>survival was not different between laparoscopic vs open surgery in a subset with negative margins in some, but not all studies</a:t>
            </a:r>
          </a:p>
          <a:p>
            <a:pPr lvl="1"/>
            <a:r>
              <a:rPr lang="en-US" dirty="0">
                <a:solidFill>
                  <a:srgbClr val="1F3864"/>
                </a:solidFill>
                <a:latin typeface="Guardian TextSans Web"/>
              </a:rPr>
              <a:t>Data regarding laparoscopic vs. open adrenalectomy has many limitations and should be interpreted with caution</a:t>
            </a:r>
          </a:p>
          <a:p>
            <a:endParaRPr lang="en-US" b="1" i="0" dirty="0">
              <a:solidFill>
                <a:srgbClr val="1F3864"/>
              </a:solidFill>
              <a:effectLst/>
              <a:latin typeface="Guardian TextSans Web"/>
            </a:endParaRPr>
          </a:p>
          <a:p>
            <a:r>
              <a:rPr lang="en-US" b="1" i="0" dirty="0">
                <a:solidFill>
                  <a:srgbClr val="1F3864"/>
                </a:solidFill>
                <a:effectLst/>
                <a:latin typeface="Guardian TextSans Web"/>
              </a:rPr>
              <a:t>Recommendation 4.2. Regardless of operative approach, we recommend an en</a:t>
            </a:r>
            <a:r>
              <a:rPr lang="en-US" b="1" dirty="0">
                <a:solidFill>
                  <a:srgbClr val="1F3864"/>
                </a:solidFill>
                <a:latin typeface="Guardian TextSans Web"/>
              </a:rPr>
              <a:t>-</a:t>
            </a:r>
            <a:r>
              <a:rPr lang="en-US" b="1" i="0" dirty="0">
                <a:solidFill>
                  <a:srgbClr val="1F3864"/>
                </a:solidFill>
                <a:effectLst/>
                <a:latin typeface="Guardian TextSans Web"/>
              </a:rPr>
              <a:t>bloc radical resection with an intact capsule to microscopically negative margins. Open resection is preferred.</a:t>
            </a:r>
          </a:p>
          <a:p>
            <a:r>
              <a:rPr lang="en-US" b="1" i="0" dirty="0">
                <a:solidFill>
                  <a:srgbClr val="1F3864"/>
                </a:solidFill>
                <a:effectLst/>
                <a:latin typeface="Guardian TextSans Web"/>
              </a:rPr>
              <a:t>Strong recommendation, low-quality evidence. </a:t>
            </a:r>
          </a:p>
        </p:txBody>
      </p:sp>
    </p:spTree>
    <p:extLst>
      <p:ext uri="{BB962C8B-B14F-4D97-AF65-F5344CB8AC3E}">
        <p14:creationId xmlns:p14="http://schemas.microsoft.com/office/powerpoint/2010/main" val="7785823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7FEB6-9D31-4759-8252-D277149EC84A}"/>
              </a:ext>
            </a:extLst>
          </p:cNvPr>
          <p:cNvSpPr>
            <a:spLocks noGrp="1"/>
          </p:cNvSpPr>
          <p:nvPr>
            <p:ph type="title"/>
          </p:nvPr>
        </p:nvSpPr>
        <p:spPr/>
        <p:txBody>
          <a:bodyPr>
            <a:noAutofit/>
          </a:bodyPr>
          <a:lstStyle/>
          <a:p>
            <a:r>
              <a:rPr lang="en-US" sz="3200" dirty="0">
                <a:effectLst/>
                <a:latin typeface="Calibri" panose="020F0502020204030204" pitchFamily="34" charset="0"/>
                <a:cs typeface="Calibri" panose="020F0502020204030204" pitchFamily="34" charset="0"/>
              </a:rPr>
              <a:t>In patients with ACC and systemic disease at diagnosis, does</a:t>
            </a:r>
            <a:br>
              <a:rPr lang="en-US" sz="3200" dirty="0">
                <a:effectLst/>
                <a:latin typeface="Calibri" panose="020F0502020204030204" pitchFamily="34" charset="0"/>
                <a:cs typeface="Calibri" panose="020F0502020204030204" pitchFamily="34" charset="0"/>
              </a:rPr>
            </a:br>
            <a:r>
              <a:rPr lang="en-US" sz="3200" dirty="0">
                <a:effectLst/>
                <a:latin typeface="Calibri" panose="020F0502020204030204" pitchFamily="34" charset="0"/>
                <a:cs typeface="Calibri" panose="020F0502020204030204" pitchFamily="34" charset="0"/>
              </a:rPr>
              <a:t>resection of the primary tumor improve survival?</a:t>
            </a:r>
          </a:p>
        </p:txBody>
      </p:sp>
      <p:sp>
        <p:nvSpPr>
          <p:cNvPr id="3" name="Text Placeholder 2">
            <a:extLst>
              <a:ext uri="{FF2B5EF4-FFF2-40B4-BE49-F238E27FC236}">
                <a16:creationId xmlns:a16="http://schemas.microsoft.com/office/drawing/2014/main" id="{E7127307-086E-4AF9-AB1D-E5CFA537356B}"/>
              </a:ext>
            </a:extLst>
          </p:cNvPr>
          <p:cNvSpPr>
            <a:spLocks noGrp="1"/>
          </p:cNvSpPr>
          <p:nvPr>
            <p:ph type="body" idx="1"/>
          </p:nvPr>
        </p:nvSpPr>
        <p:spPr>
          <a:xfrm>
            <a:off x="838200" y="1690688"/>
            <a:ext cx="10515600" cy="4486275"/>
          </a:xfrm>
        </p:spPr>
        <p:txBody>
          <a:bodyPr>
            <a:normAutofit fontScale="92500" lnSpcReduction="20000"/>
          </a:bodyPr>
          <a:lstStyle/>
          <a:p>
            <a:r>
              <a:rPr lang="en-US" i="0" dirty="0">
                <a:solidFill>
                  <a:srgbClr val="1F3864"/>
                </a:solidFill>
                <a:effectLst/>
                <a:latin typeface="Guardian TextSans Web"/>
              </a:rPr>
              <a:t>Stage 4 ACC has a 5-year survival of 6-13%</a:t>
            </a:r>
          </a:p>
          <a:p>
            <a:r>
              <a:rPr lang="en-US" dirty="0">
                <a:solidFill>
                  <a:srgbClr val="1F3864"/>
                </a:solidFill>
                <a:latin typeface="Guardian TextSans Web"/>
              </a:rPr>
              <a:t>In some studies, surgery demonstrates a survival advantage over no surgery, even in stage 4 ACC </a:t>
            </a:r>
          </a:p>
          <a:p>
            <a:pPr lvl="1"/>
            <a:r>
              <a:rPr lang="en-US" dirty="0">
                <a:solidFill>
                  <a:srgbClr val="1F3864"/>
                </a:solidFill>
                <a:latin typeface="Guardian TextSans Web"/>
              </a:rPr>
              <a:t>5-yr survival after palliative resection remains 4.5%</a:t>
            </a:r>
          </a:p>
          <a:p>
            <a:pPr lvl="1"/>
            <a:r>
              <a:rPr lang="en-US" i="0" dirty="0">
                <a:solidFill>
                  <a:srgbClr val="1F3864"/>
                </a:solidFill>
                <a:effectLst/>
                <a:latin typeface="Guardian TextSans Web"/>
              </a:rPr>
              <a:t>Data regarding resection in the setting of Stage </a:t>
            </a:r>
            <a:r>
              <a:rPr lang="en-US" dirty="0">
                <a:solidFill>
                  <a:srgbClr val="1F3864"/>
                </a:solidFill>
                <a:latin typeface="Guardian TextSans Web"/>
              </a:rPr>
              <a:t>4 ACC </a:t>
            </a:r>
            <a:r>
              <a:rPr lang="en-US" i="0" dirty="0">
                <a:solidFill>
                  <a:srgbClr val="1F3864"/>
                </a:solidFill>
                <a:effectLst/>
                <a:latin typeface="Guardian TextSans Web"/>
              </a:rPr>
              <a:t>has many limitations, is greatly impacted by selection bias, should be interpreted with caution</a:t>
            </a:r>
          </a:p>
          <a:p>
            <a:pPr lvl="1"/>
            <a:endParaRPr lang="en-US" b="1" i="0" dirty="0">
              <a:solidFill>
                <a:srgbClr val="1F3864"/>
              </a:solidFill>
              <a:effectLst/>
              <a:latin typeface="Guardian TextSans Web"/>
            </a:endParaRPr>
          </a:p>
          <a:p>
            <a:r>
              <a:rPr lang="en-US" b="1" i="0" dirty="0">
                <a:solidFill>
                  <a:srgbClr val="1F3864"/>
                </a:solidFill>
                <a:effectLst/>
                <a:latin typeface="Guardian TextSans Web"/>
              </a:rPr>
              <a:t>Recommendation 4.3. We suggest that patients with systemic disease be offered resection of the primary tumor if all sites of disease are reasonably amenable to resection or local treatment and if performance status allows. Surgery may also be considered in patients with hormone excess medically refractory to steroidogenic inhibition. </a:t>
            </a:r>
          </a:p>
          <a:p>
            <a:r>
              <a:rPr lang="en-US" b="1" i="0" dirty="0">
                <a:solidFill>
                  <a:srgbClr val="1F3864"/>
                </a:solidFill>
                <a:effectLst/>
                <a:latin typeface="Guardian TextSans Web"/>
              </a:rPr>
              <a:t>Weak recommendation, low-quality evidence.</a:t>
            </a:r>
          </a:p>
        </p:txBody>
      </p:sp>
    </p:spTree>
    <p:extLst>
      <p:ext uri="{BB962C8B-B14F-4D97-AF65-F5344CB8AC3E}">
        <p14:creationId xmlns:p14="http://schemas.microsoft.com/office/powerpoint/2010/main" val="27192301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7FEB6-9D31-4759-8252-D277149EC84A}"/>
              </a:ext>
            </a:extLst>
          </p:cNvPr>
          <p:cNvSpPr>
            <a:spLocks noGrp="1"/>
          </p:cNvSpPr>
          <p:nvPr>
            <p:ph type="title"/>
          </p:nvPr>
        </p:nvSpPr>
        <p:spPr>
          <a:xfrm>
            <a:off x="838200" y="483109"/>
            <a:ext cx="10515600" cy="1325563"/>
          </a:xfrm>
        </p:spPr>
        <p:txBody>
          <a:bodyPr>
            <a:normAutofit fontScale="90000"/>
          </a:bodyPr>
          <a:lstStyle/>
          <a:p>
            <a:r>
              <a:rPr lang="en-US" sz="3200" dirty="0"/>
              <a:t>In patients with advanced ACC, what is the role of neoadjuvant</a:t>
            </a:r>
            <a:br>
              <a:rPr lang="en-US" sz="3200" dirty="0"/>
            </a:br>
            <a:r>
              <a:rPr lang="en-US" sz="3200" dirty="0"/>
              <a:t>therapy followed by resection vs surgery with or without</a:t>
            </a:r>
            <a:br>
              <a:rPr lang="en-US" sz="3200" dirty="0"/>
            </a:br>
            <a:r>
              <a:rPr lang="en-US" sz="3200" dirty="0"/>
              <a:t>adjuvant therapy?</a:t>
            </a:r>
          </a:p>
        </p:txBody>
      </p:sp>
      <p:sp>
        <p:nvSpPr>
          <p:cNvPr id="3" name="Text Placeholder 2">
            <a:extLst>
              <a:ext uri="{FF2B5EF4-FFF2-40B4-BE49-F238E27FC236}">
                <a16:creationId xmlns:a16="http://schemas.microsoft.com/office/drawing/2014/main" id="{E7127307-086E-4AF9-AB1D-E5CFA537356B}"/>
              </a:ext>
            </a:extLst>
          </p:cNvPr>
          <p:cNvSpPr>
            <a:spLocks noGrp="1"/>
          </p:cNvSpPr>
          <p:nvPr>
            <p:ph type="body" idx="1"/>
          </p:nvPr>
        </p:nvSpPr>
        <p:spPr/>
        <p:txBody>
          <a:bodyPr>
            <a:normAutofit lnSpcReduction="10000"/>
          </a:bodyPr>
          <a:lstStyle/>
          <a:p>
            <a:r>
              <a:rPr lang="en-US" i="0" dirty="0">
                <a:solidFill>
                  <a:srgbClr val="1F3864"/>
                </a:solidFill>
                <a:effectLst/>
                <a:latin typeface="Guardian TextSans Web"/>
              </a:rPr>
              <a:t>In one series, 15 patients that received neoadjuvant therapy for borderline resectable disease </a:t>
            </a:r>
            <a:r>
              <a:rPr lang="en-US" dirty="0">
                <a:solidFill>
                  <a:srgbClr val="1F3864"/>
                </a:solidFill>
                <a:latin typeface="Guardian TextSans Web"/>
              </a:rPr>
              <a:t>had </a:t>
            </a:r>
            <a:r>
              <a:rPr lang="en-US" i="0" dirty="0">
                <a:solidFill>
                  <a:srgbClr val="1F3864"/>
                </a:solidFill>
                <a:effectLst/>
                <a:latin typeface="Guardian TextSans Web"/>
              </a:rPr>
              <a:t>similar overall survival compared to 38 patients that underwent surgery first, despite higher tumor stage in the neoadjuvant group</a:t>
            </a:r>
          </a:p>
          <a:p>
            <a:pPr marL="114300" indent="0">
              <a:buNone/>
            </a:pPr>
            <a:endParaRPr lang="en-US" b="1" i="0" dirty="0">
              <a:solidFill>
                <a:srgbClr val="1F3864"/>
              </a:solidFill>
              <a:effectLst/>
              <a:latin typeface="Guardian TextSans Web"/>
            </a:endParaRPr>
          </a:p>
          <a:p>
            <a:r>
              <a:rPr lang="en-US" b="1" i="0" dirty="0">
                <a:solidFill>
                  <a:srgbClr val="1F3864"/>
                </a:solidFill>
                <a:effectLst/>
                <a:latin typeface="Guardian TextSans Web"/>
              </a:rPr>
              <a:t>Recommendation 4.4. We recommend that neoadjuvant systemic therapy be administered for advanced ACC when R0 surgical resection is not initially feasible. We recommend upfront surgical intervention when R0 resection is possible. </a:t>
            </a:r>
          </a:p>
          <a:p>
            <a:r>
              <a:rPr lang="en-US" b="1" i="0" dirty="0">
                <a:solidFill>
                  <a:srgbClr val="1F3864"/>
                </a:solidFill>
                <a:effectLst/>
                <a:latin typeface="Guardian TextSans Web"/>
              </a:rPr>
              <a:t>Strong recommendation, low-quality evidence.</a:t>
            </a:r>
          </a:p>
        </p:txBody>
      </p:sp>
    </p:spTree>
    <p:extLst>
      <p:ext uri="{BB962C8B-B14F-4D97-AF65-F5344CB8AC3E}">
        <p14:creationId xmlns:p14="http://schemas.microsoft.com/office/powerpoint/2010/main" val="26194884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0E473-95B0-1F73-D4B4-825B2C40317F}"/>
              </a:ext>
            </a:extLst>
          </p:cNvPr>
          <p:cNvSpPr>
            <a:spLocks noGrp="1"/>
          </p:cNvSpPr>
          <p:nvPr>
            <p:ph type="title"/>
          </p:nvPr>
        </p:nvSpPr>
        <p:spPr>
          <a:xfrm>
            <a:off x="1003091" y="2103437"/>
            <a:ext cx="10515600" cy="1325563"/>
          </a:xfrm>
        </p:spPr>
        <p:txBody>
          <a:bodyPr/>
          <a:lstStyle/>
          <a:p>
            <a:pPr algn="ctr"/>
            <a:r>
              <a:rPr lang="en-US" dirty="0"/>
              <a:t>Metastasis To The Adrenal Gland</a:t>
            </a:r>
            <a:br>
              <a:rPr lang="en-US" dirty="0"/>
            </a:br>
            <a:endParaRPr lang="en-US" dirty="0"/>
          </a:p>
        </p:txBody>
      </p:sp>
    </p:spTree>
    <p:extLst>
      <p:ext uri="{BB962C8B-B14F-4D97-AF65-F5344CB8AC3E}">
        <p14:creationId xmlns:p14="http://schemas.microsoft.com/office/powerpoint/2010/main" val="864513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7FEB6-9D31-4759-8252-D277149EC84A}"/>
              </a:ext>
            </a:extLst>
          </p:cNvPr>
          <p:cNvSpPr>
            <a:spLocks noGrp="1"/>
          </p:cNvSpPr>
          <p:nvPr>
            <p:ph type="title"/>
          </p:nvPr>
        </p:nvSpPr>
        <p:spPr/>
        <p:txBody>
          <a:bodyPr>
            <a:normAutofit/>
          </a:bodyPr>
          <a:lstStyle/>
          <a:p>
            <a:r>
              <a:rPr lang="en-US" sz="3200" dirty="0"/>
              <a:t>In patients with an adrenal mass, does history of an extra-adrenal malignancy influence the hormonal evaluation?</a:t>
            </a:r>
          </a:p>
        </p:txBody>
      </p:sp>
      <p:sp>
        <p:nvSpPr>
          <p:cNvPr id="3" name="Text Placeholder 2">
            <a:extLst>
              <a:ext uri="{FF2B5EF4-FFF2-40B4-BE49-F238E27FC236}">
                <a16:creationId xmlns:a16="http://schemas.microsoft.com/office/drawing/2014/main" id="{E7127307-086E-4AF9-AB1D-E5CFA537356B}"/>
              </a:ext>
            </a:extLst>
          </p:cNvPr>
          <p:cNvSpPr>
            <a:spLocks noGrp="1"/>
          </p:cNvSpPr>
          <p:nvPr>
            <p:ph type="body" idx="1"/>
          </p:nvPr>
        </p:nvSpPr>
        <p:spPr>
          <a:xfrm>
            <a:off x="838200" y="1690688"/>
            <a:ext cx="10515600" cy="4904076"/>
          </a:xfrm>
        </p:spPr>
        <p:txBody>
          <a:bodyPr>
            <a:normAutofit fontScale="85000" lnSpcReduction="10000"/>
          </a:bodyPr>
          <a:lstStyle/>
          <a:p>
            <a:r>
              <a:rPr lang="en-US" i="0" dirty="0">
                <a:solidFill>
                  <a:schemeClr val="tx1"/>
                </a:solidFill>
                <a:effectLst/>
                <a:latin typeface="Calibri" panose="020F0502020204030204" pitchFamily="34" charset="0"/>
                <a:cs typeface="Calibri" panose="020F0502020204030204" pitchFamily="34" charset="0"/>
              </a:rPr>
              <a:t>Adrenal metastasis may have imaging features that make them indistinguishable from other pathologies, including ACC, pheochromocytoma, or lipid-poor adenomas </a:t>
            </a:r>
          </a:p>
          <a:p>
            <a:r>
              <a:rPr lang="en-US" i="0" dirty="0">
                <a:solidFill>
                  <a:schemeClr val="tx1"/>
                </a:solidFill>
                <a:effectLst/>
                <a:latin typeface="Calibri" panose="020F0502020204030204" pitchFamily="34" charset="0"/>
                <a:cs typeface="Calibri" panose="020F0502020204030204" pitchFamily="34" charset="0"/>
              </a:rPr>
              <a:t>Functional evaluation is imperative prior to biopsy, ablation, or resection</a:t>
            </a:r>
          </a:p>
          <a:p>
            <a:r>
              <a:rPr lang="en-US" i="0" dirty="0">
                <a:solidFill>
                  <a:schemeClr val="tx1"/>
                </a:solidFill>
                <a:effectLst/>
                <a:latin typeface="Calibri" panose="020F0502020204030204" pitchFamily="34" charset="0"/>
                <a:cs typeface="Calibri" panose="020F0502020204030204" pitchFamily="34" charset="0"/>
              </a:rPr>
              <a:t>All patients need evaluation for exces</a:t>
            </a:r>
            <a:r>
              <a:rPr lang="en-US" dirty="0">
                <a:solidFill>
                  <a:schemeClr val="tx1"/>
                </a:solidFill>
                <a:latin typeface="Calibri" panose="020F0502020204030204" pitchFamily="34" charset="0"/>
                <a:cs typeface="Calibri" panose="020F0502020204030204" pitchFamily="34" charset="0"/>
              </a:rPr>
              <a:t>s cortisol and catecholamines, those with baseline hypertension should also have aldosterone levels tested</a:t>
            </a:r>
          </a:p>
          <a:p>
            <a:r>
              <a:rPr lang="en-US" dirty="0">
                <a:solidFill>
                  <a:schemeClr val="tx1"/>
                </a:solidFill>
                <a:latin typeface="Calibri" panose="020F0502020204030204" pitchFamily="34" charset="0"/>
                <a:cs typeface="Calibri" panose="020F0502020204030204" pitchFamily="34" charset="0"/>
              </a:rPr>
              <a:t>In patients with bilateral adrenal metastases, adrenal insufficiency may be present</a:t>
            </a:r>
          </a:p>
          <a:p>
            <a:endParaRPr lang="en-US" b="1" i="0" dirty="0">
              <a:solidFill>
                <a:srgbClr val="000000"/>
              </a:solidFill>
              <a:effectLst/>
              <a:latin typeface="Guardian TextSans Web"/>
            </a:endParaRPr>
          </a:p>
          <a:p>
            <a:r>
              <a:rPr lang="en-US" sz="3100" b="1" i="0" dirty="0">
                <a:solidFill>
                  <a:srgbClr val="1F3864"/>
                </a:solidFill>
                <a:effectLst/>
                <a:latin typeface="Guardian TextSans Web"/>
              </a:rPr>
              <a:t>Recommendation 5.1. We recommend that a directed hormonal evaluation should be performed in patients with an adrenal mass regardless of history of extra-adrenal malignancy. </a:t>
            </a:r>
          </a:p>
          <a:p>
            <a:r>
              <a:rPr lang="en-US" sz="3100" b="1" i="0" dirty="0">
                <a:solidFill>
                  <a:srgbClr val="1F3864"/>
                </a:solidFill>
                <a:effectLst/>
                <a:latin typeface="Guardian TextSans Web"/>
              </a:rPr>
              <a:t>Strong recommendation, low-quality evidence.</a:t>
            </a:r>
            <a:endParaRPr lang="en-US" sz="3100" b="1" dirty="0">
              <a:solidFill>
                <a:srgbClr val="1F3864"/>
              </a:solidFill>
            </a:endParaRPr>
          </a:p>
        </p:txBody>
      </p:sp>
    </p:spTree>
    <p:extLst>
      <p:ext uri="{BB962C8B-B14F-4D97-AF65-F5344CB8AC3E}">
        <p14:creationId xmlns:p14="http://schemas.microsoft.com/office/powerpoint/2010/main" val="41011916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D70EC-C248-4965-9A81-032D6B6F3083}"/>
              </a:ext>
            </a:extLst>
          </p:cNvPr>
          <p:cNvSpPr>
            <a:spLocks noGrp="1"/>
          </p:cNvSpPr>
          <p:nvPr>
            <p:ph type="title"/>
          </p:nvPr>
        </p:nvSpPr>
        <p:spPr>
          <a:xfrm>
            <a:off x="838200" y="500062"/>
            <a:ext cx="10515600" cy="1325563"/>
          </a:xfrm>
        </p:spPr>
        <p:txBody>
          <a:bodyPr>
            <a:noAutofit/>
          </a:bodyPr>
          <a:lstStyle/>
          <a:p>
            <a:r>
              <a:rPr lang="en-US" sz="3200" dirty="0"/>
              <a:t>In a patient with a history of an extra-adrenal malignancy and an adrenal mass, when is image-guided needle biopsy recommended?</a:t>
            </a:r>
          </a:p>
        </p:txBody>
      </p:sp>
      <p:sp>
        <p:nvSpPr>
          <p:cNvPr id="3" name="Text Placeholder 2">
            <a:extLst>
              <a:ext uri="{FF2B5EF4-FFF2-40B4-BE49-F238E27FC236}">
                <a16:creationId xmlns:a16="http://schemas.microsoft.com/office/drawing/2014/main" id="{7E04F966-7741-42C5-B694-BEC77F8152D7}"/>
              </a:ext>
            </a:extLst>
          </p:cNvPr>
          <p:cNvSpPr>
            <a:spLocks noGrp="1"/>
          </p:cNvSpPr>
          <p:nvPr>
            <p:ph type="body" idx="1"/>
          </p:nvPr>
        </p:nvSpPr>
        <p:spPr>
          <a:xfrm>
            <a:off x="838200" y="1911685"/>
            <a:ext cx="10515600" cy="4669223"/>
          </a:xfrm>
        </p:spPr>
        <p:txBody>
          <a:bodyPr>
            <a:normAutofit fontScale="70000" lnSpcReduction="20000"/>
          </a:bodyPr>
          <a:lstStyle/>
          <a:p>
            <a:r>
              <a:rPr lang="en-US" sz="3400" i="0" dirty="0">
                <a:solidFill>
                  <a:srgbClr val="1F3864"/>
                </a:solidFill>
                <a:effectLst/>
                <a:latin typeface="Calibri" panose="020F0502020204030204" pitchFamily="34" charset="0"/>
                <a:cs typeface="Calibri" panose="020F0502020204030204" pitchFamily="34" charset="0"/>
              </a:rPr>
              <a:t>If an indeterminate mass in an adrenal gland is the only site of potential metastatic disease with a known primary for a patient who is a surgical candidate, surgical resection is preferred over biopsy</a:t>
            </a:r>
          </a:p>
          <a:p>
            <a:r>
              <a:rPr lang="en-US" sz="3400" i="0" dirty="0">
                <a:solidFill>
                  <a:srgbClr val="1F3864"/>
                </a:solidFill>
                <a:effectLst/>
                <a:latin typeface="Calibri" panose="020F0502020204030204" pitchFamily="34" charset="0"/>
                <a:cs typeface="Calibri" panose="020F0502020204030204" pitchFamily="34" charset="0"/>
              </a:rPr>
              <a:t>If the adrenal mass is not amenable to resection, or the patient is not a good surgical candidate, biopsy may be considered to guide non-surgical therapy </a:t>
            </a:r>
          </a:p>
          <a:p>
            <a:r>
              <a:rPr lang="en-US" sz="3400" dirty="0">
                <a:solidFill>
                  <a:srgbClr val="1F3864"/>
                </a:solidFill>
                <a:latin typeface="Calibri" panose="020F0502020204030204" pitchFamily="34" charset="0"/>
                <a:cs typeface="Calibri" panose="020F0502020204030204" pitchFamily="34" charset="0"/>
              </a:rPr>
              <a:t>The diagnostic performance for percutaneous b</a:t>
            </a:r>
            <a:r>
              <a:rPr lang="en-US" sz="3400" i="0" dirty="0">
                <a:solidFill>
                  <a:srgbClr val="1F3864"/>
                </a:solidFill>
                <a:effectLst/>
                <a:latin typeface="Calibri" panose="020F0502020204030204" pitchFamily="34" charset="0"/>
                <a:cs typeface="Calibri" panose="020F0502020204030204" pitchFamily="34" charset="0"/>
              </a:rPr>
              <a:t>iopsy for adrenal metastasis is 87% sensitive and 96% specific, and morbidity is low once hormonal workup has been completed to rule out pheochromocytoma (2.5%)</a:t>
            </a:r>
            <a:endParaRPr lang="en-US" sz="3400" b="1" dirty="0">
              <a:solidFill>
                <a:srgbClr val="1F3864"/>
              </a:solidFill>
              <a:latin typeface="Calibri" panose="020F0502020204030204" pitchFamily="34" charset="0"/>
              <a:cs typeface="Calibri" panose="020F0502020204030204" pitchFamily="34" charset="0"/>
            </a:endParaRPr>
          </a:p>
          <a:p>
            <a:endParaRPr lang="en-US" b="1" i="0" dirty="0">
              <a:solidFill>
                <a:srgbClr val="1F3864"/>
              </a:solidFill>
              <a:effectLst/>
              <a:latin typeface="Calibri" panose="020F0502020204030204" pitchFamily="34" charset="0"/>
              <a:cs typeface="Calibri" panose="020F0502020204030204" pitchFamily="34" charset="0"/>
            </a:endParaRPr>
          </a:p>
          <a:p>
            <a:r>
              <a:rPr lang="en-US" sz="3400" b="1" i="0" dirty="0">
                <a:solidFill>
                  <a:srgbClr val="1F3864"/>
                </a:solidFill>
                <a:effectLst/>
                <a:latin typeface="Calibri" panose="020F0502020204030204" pitchFamily="34" charset="0"/>
                <a:cs typeface="Calibri" panose="020F0502020204030204" pitchFamily="34" charset="0"/>
              </a:rPr>
              <a:t>Recommendation 5.2. We suggest that in the setting of a radiographically indeterminate mass, image-guided biopsy be rarely performed and reserved for patients in whom results would change overall disease management and that it be performed only after confirming lack of hormone excess. </a:t>
            </a:r>
          </a:p>
          <a:p>
            <a:r>
              <a:rPr lang="en-US" sz="3400" b="1" i="0" dirty="0">
                <a:solidFill>
                  <a:srgbClr val="1F3864"/>
                </a:solidFill>
                <a:effectLst/>
                <a:latin typeface="Calibri" panose="020F0502020204030204" pitchFamily="34" charset="0"/>
                <a:cs typeface="Calibri" panose="020F0502020204030204" pitchFamily="34" charset="0"/>
              </a:rPr>
              <a:t>Strong recommendation, low-quality evidence.</a:t>
            </a:r>
            <a:endParaRPr lang="en-US" sz="3400" b="1" dirty="0">
              <a:solidFill>
                <a:srgbClr val="1F386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187990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BB410-5640-494A-B37F-DE99E5044374}"/>
              </a:ext>
            </a:extLst>
          </p:cNvPr>
          <p:cNvSpPr>
            <a:spLocks noGrp="1"/>
          </p:cNvSpPr>
          <p:nvPr>
            <p:ph type="title"/>
          </p:nvPr>
        </p:nvSpPr>
        <p:spPr/>
        <p:txBody>
          <a:bodyPr>
            <a:normAutofit/>
          </a:bodyPr>
          <a:lstStyle/>
          <a:p>
            <a:r>
              <a:rPr lang="en-US" sz="3200" dirty="0"/>
              <a:t>In patients with an adrenal metastasis, does resection improve survival compared with systemic therapy alone?</a:t>
            </a:r>
          </a:p>
        </p:txBody>
      </p:sp>
      <p:sp>
        <p:nvSpPr>
          <p:cNvPr id="3" name="Text Placeholder 2">
            <a:extLst>
              <a:ext uri="{FF2B5EF4-FFF2-40B4-BE49-F238E27FC236}">
                <a16:creationId xmlns:a16="http://schemas.microsoft.com/office/drawing/2014/main" id="{E8089B83-D6E7-457C-AF6B-C89F378A039B}"/>
              </a:ext>
            </a:extLst>
          </p:cNvPr>
          <p:cNvSpPr>
            <a:spLocks noGrp="1"/>
          </p:cNvSpPr>
          <p:nvPr>
            <p:ph type="body" idx="1"/>
          </p:nvPr>
        </p:nvSpPr>
        <p:spPr>
          <a:xfrm>
            <a:off x="838200" y="1690688"/>
            <a:ext cx="10515600" cy="4486275"/>
          </a:xfrm>
        </p:spPr>
        <p:txBody>
          <a:bodyPr>
            <a:normAutofit fontScale="92500" lnSpcReduction="20000"/>
          </a:bodyPr>
          <a:lstStyle/>
          <a:p>
            <a:r>
              <a:rPr lang="en-US" i="0" dirty="0">
                <a:solidFill>
                  <a:schemeClr val="tx1"/>
                </a:solidFill>
                <a:effectLst/>
                <a:latin typeface="Calibri" panose="020F0502020204030204" pitchFamily="34" charset="0"/>
                <a:cs typeface="Calibri" panose="020F0502020204030204" pitchFamily="34" charset="0"/>
              </a:rPr>
              <a:t>Adrenal metastasis is most commonly due to lung, kidney, breast, melanoma, and colon malignancies</a:t>
            </a:r>
            <a:r>
              <a:rPr lang="en-US" dirty="0">
                <a:solidFill>
                  <a:schemeClr val="tx1"/>
                </a:solidFill>
                <a:latin typeface="Calibri" panose="020F0502020204030204" pitchFamily="34" charset="0"/>
                <a:cs typeface="Calibri" panose="020F0502020204030204" pitchFamily="34" charset="0"/>
              </a:rPr>
              <a:t>.</a:t>
            </a:r>
            <a:endParaRPr lang="en-US" i="0" dirty="0">
              <a:solidFill>
                <a:schemeClr val="tx1"/>
              </a:solidFill>
              <a:effectLst/>
              <a:latin typeface="Calibri" panose="020F0502020204030204" pitchFamily="34" charset="0"/>
              <a:cs typeface="Calibri" panose="020F0502020204030204" pitchFamily="34" charset="0"/>
            </a:endParaRPr>
          </a:p>
          <a:p>
            <a:r>
              <a:rPr lang="en-US" i="0" dirty="0">
                <a:solidFill>
                  <a:schemeClr val="tx1"/>
                </a:solidFill>
                <a:effectLst/>
                <a:latin typeface="Calibri" panose="020F0502020204030204" pitchFamily="34" charset="0"/>
                <a:cs typeface="Calibri" panose="020F0502020204030204" pitchFamily="34" charset="0"/>
              </a:rPr>
              <a:t>Laparoscopic metastasectomy, when feasible, can result in similar outcomes </a:t>
            </a:r>
            <a:r>
              <a:rPr lang="en-US" dirty="0">
                <a:solidFill>
                  <a:schemeClr val="tx1"/>
                </a:solidFill>
                <a:latin typeface="Calibri" panose="020F0502020204030204" pitchFamily="34" charset="0"/>
                <a:cs typeface="Calibri" panose="020F0502020204030204" pitchFamily="34" charset="0"/>
              </a:rPr>
              <a:t>compared </a:t>
            </a:r>
            <a:r>
              <a:rPr lang="en-US" i="0" dirty="0">
                <a:solidFill>
                  <a:schemeClr val="tx1"/>
                </a:solidFill>
                <a:effectLst/>
                <a:latin typeface="Calibri" panose="020F0502020204030204" pitchFamily="34" charset="0"/>
                <a:cs typeface="Calibri" panose="020F0502020204030204" pitchFamily="34" charset="0"/>
              </a:rPr>
              <a:t>to open resection.</a:t>
            </a:r>
          </a:p>
          <a:p>
            <a:r>
              <a:rPr lang="en-US" i="0" dirty="0">
                <a:solidFill>
                  <a:schemeClr val="tx1"/>
                </a:solidFill>
                <a:effectLst/>
                <a:latin typeface="Calibri" panose="020F0502020204030204" pitchFamily="34" charset="0"/>
                <a:cs typeface="Calibri" panose="020F0502020204030204" pitchFamily="34" charset="0"/>
              </a:rPr>
              <a:t>Consideration should be given to disease pathology, disease-free interval, and tumor size to help select appropriate surgical candidates given differences between types of malignancies and a paucity of data. </a:t>
            </a:r>
            <a:endParaRPr lang="en-US" b="1" i="0" dirty="0">
              <a:solidFill>
                <a:srgbClr val="000000"/>
              </a:solidFill>
              <a:effectLst/>
              <a:latin typeface="Guardian TextSans Web"/>
            </a:endParaRPr>
          </a:p>
          <a:p>
            <a:endParaRPr lang="en-US" b="1" i="0" dirty="0">
              <a:solidFill>
                <a:srgbClr val="000000"/>
              </a:solidFill>
              <a:effectLst/>
              <a:latin typeface="Guardian TextSans Web"/>
            </a:endParaRPr>
          </a:p>
          <a:p>
            <a:r>
              <a:rPr lang="en-US" sz="3000" b="1" i="0" dirty="0">
                <a:solidFill>
                  <a:srgbClr val="1F3864"/>
                </a:solidFill>
                <a:effectLst/>
                <a:latin typeface="Guardian TextSans Web"/>
              </a:rPr>
              <a:t>Recommendation 5.3. We suggest that after multidisciplinary review, resection may be offered to highly selected patients to improve survival compared with systemic therapy alone. </a:t>
            </a:r>
          </a:p>
          <a:p>
            <a:r>
              <a:rPr lang="en-US" sz="3000" b="1" i="0" dirty="0">
                <a:solidFill>
                  <a:srgbClr val="1F3864"/>
                </a:solidFill>
                <a:effectLst/>
                <a:latin typeface="Guardian TextSans Web"/>
              </a:rPr>
              <a:t>Weak recommendation, low-quality evidence.</a:t>
            </a:r>
            <a:endParaRPr lang="en-US" sz="3000" b="1" dirty="0">
              <a:solidFill>
                <a:srgbClr val="1F3864"/>
              </a:solidFill>
            </a:endParaRPr>
          </a:p>
        </p:txBody>
      </p:sp>
    </p:spTree>
    <p:extLst>
      <p:ext uri="{BB962C8B-B14F-4D97-AF65-F5344CB8AC3E}">
        <p14:creationId xmlns:p14="http://schemas.microsoft.com/office/powerpoint/2010/main" val="14864962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0E473-95B0-1F73-D4B4-825B2C40317F}"/>
              </a:ext>
            </a:extLst>
          </p:cNvPr>
          <p:cNvSpPr>
            <a:spLocks noGrp="1"/>
          </p:cNvSpPr>
          <p:nvPr>
            <p:ph type="title"/>
          </p:nvPr>
        </p:nvSpPr>
        <p:spPr>
          <a:xfrm>
            <a:off x="838200" y="2200419"/>
            <a:ext cx="10515600" cy="1325563"/>
          </a:xfrm>
        </p:spPr>
        <p:txBody>
          <a:bodyPr/>
          <a:lstStyle/>
          <a:p>
            <a:pPr algn="ctr"/>
            <a:r>
              <a:rPr lang="en-US" dirty="0"/>
              <a:t>Pheochromocytoma and Paraganglioma</a:t>
            </a:r>
            <a:br>
              <a:rPr lang="en-US" dirty="0"/>
            </a:br>
            <a:endParaRPr lang="en-US" dirty="0"/>
          </a:p>
        </p:txBody>
      </p:sp>
    </p:spTree>
    <p:extLst>
      <p:ext uri="{BB962C8B-B14F-4D97-AF65-F5344CB8AC3E}">
        <p14:creationId xmlns:p14="http://schemas.microsoft.com/office/powerpoint/2010/main" val="1245647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E50DD-7454-4D15-A761-F1A2C325CA3E}"/>
              </a:ext>
            </a:extLst>
          </p:cNvPr>
          <p:cNvSpPr>
            <a:spLocks noGrp="1"/>
          </p:cNvSpPr>
          <p:nvPr>
            <p:ph type="title"/>
          </p:nvPr>
        </p:nvSpPr>
        <p:spPr>
          <a:xfrm>
            <a:off x="564204" y="365125"/>
            <a:ext cx="10789596" cy="1325563"/>
          </a:xfrm>
        </p:spPr>
        <p:txBody>
          <a:bodyPr>
            <a:normAutofit/>
          </a:bodyPr>
          <a:lstStyle/>
          <a:p>
            <a:r>
              <a:rPr lang="en-US" sz="4000" dirty="0"/>
              <a:t>Authors of the AAES Guidelines for Adrenalectomy</a:t>
            </a:r>
          </a:p>
        </p:txBody>
      </p:sp>
      <p:sp>
        <p:nvSpPr>
          <p:cNvPr id="3" name="Text Placeholder 2">
            <a:extLst>
              <a:ext uri="{FF2B5EF4-FFF2-40B4-BE49-F238E27FC236}">
                <a16:creationId xmlns:a16="http://schemas.microsoft.com/office/drawing/2014/main" id="{40C525EE-2241-43F4-B131-991BAD64395D}"/>
              </a:ext>
            </a:extLst>
          </p:cNvPr>
          <p:cNvSpPr>
            <a:spLocks noGrp="1"/>
          </p:cNvSpPr>
          <p:nvPr>
            <p:ph type="body" idx="1"/>
          </p:nvPr>
        </p:nvSpPr>
        <p:spPr/>
        <p:txBody>
          <a:bodyPr>
            <a:normAutofit fontScale="77500" lnSpcReduction="20000"/>
          </a:bodyPr>
          <a:lstStyle/>
          <a:p>
            <a:r>
              <a:rPr lang="en-US" dirty="0">
                <a:solidFill>
                  <a:srgbClr val="444444"/>
                </a:solidFill>
                <a:latin typeface="Guardian TextSans Web"/>
              </a:rPr>
              <a:t>Linwah Yip, MD</a:t>
            </a:r>
            <a:r>
              <a:rPr lang="en-US" b="0" i="0" dirty="0">
                <a:solidFill>
                  <a:srgbClr val="333333"/>
                </a:solidFill>
                <a:effectLst/>
                <a:latin typeface="Guardian TextSans Web"/>
              </a:rPr>
              <a:t>; </a:t>
            </a:r>
          </a:p>
          <a:p>
            <a:r>
              <a:rPr lang="en-US" dirty="0" err="1">
                <a:solidFill>
                  <a:srgbClr val="444444"/>
                </a:solidFill>
                <a:latin typeface="Guardian TextSans Web"/>
              </a:rPr>
              <a:t>QuanYang</a:t>
            </a:r>
            <a:r>
              <a:rPr lang="en-US" dirty="0">
                <a:solidFill>
                  <a:srgbClr val="444444"/>
                </a:solidFill>
                <a:latin typeface="Guardian TextSans Web"/>
              </a:rPr>
              <a:t> Duh, MD</a:t>
            </a:r>
            <a:r>
              <a:rPr lang="en-US" b="0" i="0" dirty="0">
                <a:solidFill>
                  <a:srgbClr val="333333"/>
                </a:solidFill>
                <a:effectLst/>
                <a:latin typeface="Guardian TextSans Web"/>
              </a:rPr>
              <a:t>; </a:t>
            </a:r>
          </a:p>
          <a:p>
            <a:r>
              <a:rPr lang="en-US" dirty="0">
                <a:solidFill>
                  <a:srgbClr val="444444"/>
                </a:solidFill>
                <a:latin typeface="Guardian TextSans Web"/>
              </a:rPr>
              <a:t>Heather Wachtel, MD</a:t>
            </a:r>
            <a:r>
              <a:rPr lang="en-US" b="0" i="0" dirty="0">
                <a:solidFill>
                  <a:srgbClr val="333333"/>
                </a:solidFill>
                <a:effectLst/>
                <a:latin typeface="Guardian TextSans Web"/>
              </a:rPr>
              <a:t>;</a:t>
            </a:r>
          </a:p>
          <a:p>
            <a:r>
              <a:rPr lang="en-US" dirty="0">
                <a:solidFill>
                  <a:srgbClr val="444444"/>
                </a:solidFill>
                <a:latin typeface="Guardian TextSans Web"/>
              </a:rPr>
              <a:t>Camilo Jimenez, MD</a:t>
            </a:r>
            <a:r>
              <a:rPr lang="en-US" b="0" i="0" dirty="0">
                <a:solidFill>
                  <a:srgbClr val="333333"/>
                </a:solidFill>
                <a:effectLst/>
                <a:latin typeface="Guardian TextSans Web"/>
              </a:rPr>
              <a:t>; </a:t>
            </a:r>
          </a:p>
          <a:p>
            <a:r>
              <a:rPr lang="en-US" dirty="0">
                <a:solidFill>
                  <a:srgbClr val="444444"/>
                </a:solidFill>
                <a:latin typeface="Guardian TextSans Web"/>
              </a:rPr>
              <a:t>Cord Sturgeon, MD</a:t>
            </a:r>
            <a:r>
              <a:rPr lang="en-US" b="0" i="0" dirty="0">
                <a:solidFill>
                  <a:srgbClr val="333333"/>
                </a:solidFill>
                <a:effectLst/>
                <a:latin typeface="Guardian TextSans Web"/>
              </a:rPr>
              <a:t>; </a:t>
            </a:r>
          </a:p>
          <a:p>
            <a:r>
              <a:rPr lang="en-US" dirty="0">
                <a:solidFill>
                  <a:srgbClr val="444444"/>
                </a:solidFill>
                <a:latin typeface="Guardian TextSans Web"/>
              </a:rPr>
              <a:t>Cortney Lee, MD</a:t>
            </a:r>
            <a:r>
              <a:rPr lang="en-US" b="0" i="0" dirty="0">
                <a:solidFill>
                  <a:srgbClr val="333333"/>
                </a:solidFill>
                <a:effectLst/>
                <a:latin typeface="Guardian TextSans Web"/>
              </a:rPr>
              <a:t>; </a:t>
            </a:r>
          </a:p>
          <a:p>
            <a:r>
              <a:rPr lang="en-US" dirty="0">
                <a:solidFill>
                  <a:srgbClr val="444444"/>
                </a:solidFill>
                <a:latin typeface="Guardian TextSans Web"/>
              </a:rPr>
              <a:t>David Velázquez-Fernández, MD, MSc, PhD</a:t>
            </a:r>
            <a:r>
              <a:rPr lang="en-US" b="0" i="0" dirty="0">
                <a:solidFill>
                  <a:srgbClr val="333333"/>
                </a:solidFill>
                <a:effectLst/>
                <a:latin typeface="Guardian TextSans Web"/>
              </a:rPr>
              <a:t>; </a:t>
            </a:r>
          </a:p>
          <a:p>
            <a:r>
              <a:rPr lang="en-US" dirty="0" err="1">
                <a:solidFill>
                  <a:srgbClr val="444444"/>
                </a:solidFill>
                <a:latin typeface="Guardian TextSans Web"/>
              </a:rPr>
              <a:t>Eren</a:t>
            </a:r>
            <a:r>
              <a:rPr lang="en-US" dirty="0">
                <a:solidFill>
                  <a:srgbClr val="444444"/>
                </a:solidFill>
                <a:latin typeface="Guardian TextSans Web"/>
              </a:rPr>
              <a:t> Berber, MD</a:t>
            </a:r>
            <a:r>
              <a:rPr lang="en-US" b="0" i="0" dirty="0">
                <a:solidFill>
                  <a:srgbClr val="333333"/>
                </a:solidFill>
                <a:effectLst/>
                <a:latin typeface="Guardian TextSans Web"/>
              </a:rPr>
              <a:t>; </a:t>
            </a:r>
          </a:p>
          <a:p>
            <a:r>
              <a:rPr lang="en-US" dirty="0">
                <a:solidFill>
                  <a:srgbClr val="444444"/>
                </a:solidFill>
                <a:latin typeface="Guardian TextSans Web"/>
              </a:rPr>
              <a:t>Gary D. Hammer, </a:t>
            </a:r>
            <a:r>
              <a:rPr lang="en-US" dirty="0" err="1">
                <a:solidFill>
                  <a:srgbClr val="444444"/>
                </a:solidFill>
                <a:latin typeface="Guardian TextSans Web"/>
              </a:rPr>
              <a:t>MD,PhD</a:t>
            </a:r>
            <a:r>
              <a:rPr lang="en-US" b="0" i="0" dirty="0">
                <a:solidFill>
                  <a:srgbClr val="333333"/>
                </a:solidFill>
                <a:effectLst/>
                <a:latin typeface="Guardian TextSans Web"/>
              </a:rPr>
              <a:t>; </a:t>
            </a:r>
          </a:p>
          <a:p>
            <a:r>
              <a:rPr lang="en-US" dirty="0">
                <a:solidFill>
                  <a:srgbClr val="444444"/>
                </a:solidFill>
                <a:latin typeface="Guardian TextSans Web"/>
              </a:rPr>
              <a:t>Irina </a:t>
            </a:r>
            <a:r>
              <a:rPr lang="en-US" dirty="0" err="1">
                <a:solidFill>
                  <a:srgbClr val="444444"/>
                </a:solidFill>
                <a:latin typeface="Guardian TextSans Web"/>
              </a:rPr>
              <a:t>Bancos</a:t>
            </a:r>
            <a:r>
              <a:rPr lang="en-US" dirty="0">
                <a:solidFill>
                  <a:srgbClr val="444444"/>
                </a:solidFill>
                <a:latin typeface="Guardian TextSans Web"/>
              </a:rPr>
              <a:t>, MD</a:t>
            </a:r>
            <a:r>
              <a:rPr lang="en-US" b="0" i="0" dirty="0">
                <a:solidFill>
                  <a:srgbClr val="333333"/>
                </a:solidFill>
                <a:effectLst/>
                <a:latin typeface="Guardian TextSans Web"/>
              </a:rPr>
              <a:t>; </a:t>
            </a:r>
          </a:p>
          <a:p>
            <a:r>
              <a:rPr lang="en-US" dirty="0">
                <a:solidFill>
                  <a:srgbClr val="444444"/>
                </a:solidFill>
                <a:latin typeface="Guardian TextSans Web"/>
              </a:rPr>
              <a:t>James A. Lee, MD</a:t>
            </a:r>
            <a:r>
              <a:rPr lang="en-US" b="0" i="0" dirty="0">
                <a:solidFill>
                  <a:srgbClr val="333333"/>
                </a:solidFill>
                <a:effectLst/>
                <a:latin typeface="Guardian TextSans Web"/>
              </a:rPr>
              <a:t>; </a:t>
            </a:r>
          </a:p>
        </p:txBody>
      </p:sp>
      <p:sp>
        <p:nvSpPr>
          <p:cNvPr id="4" name="Text Placeholder 3">
            <a:extLst>
              <a:ext uri="{FF2B5EF4-FFF2-40B4-BE49-F238E27FC236}">
                <a16:creationId xmlns:a16="http://schemas.microsoft.com/office/drawing/2014/main" id="{6BDD66BA-DCCF-4607-AFBD-C3C41D940F76}"/>
              </a:ext>
            </a:extLst>
          </p:cNvPr>
          <p:cNvSpPr>
            <a:spLocks noGrp="1"/>
          </p:cNvSpPr>
          <p:nvPr>
            <p:ph type="body" idx="2"/>
          </p:nvPr>
        </p:nvSpPr>
        <p:spPr>
          <a:xfrm>
            <a:off x="6172200" y="1825625"/>
            <a:ext cx="5181600" cy="4667250"/>
          </a:xfrm>
        </p:spPr>
        <p:txBody>
          <a:bodyPr>
            <a:normAutofit fontScale="62500" lnSpcReduction="20000"/>
          </a:bodyPr>
          <a:lstStyle/>
          <a:p>
            <a:r>
              <a:rPr lang="en-US" sz="3500" dirty="0">
                <a:solidFill>
                  <a:srgbClr val="444444"/>
                </a:solidFill>
                <a:latin typeface="Guardian TextSans Web"/>
              </a:rPr>
              <a:t>Jamie Marko, MD</a:t>
            </a:r>
            <a:r>
              <a:rPr lang="en-US" sz="3500" b="0" i="0" dirty="0">
                <a:solidFill>
                  <a:srgbClr val="333333"/>
                </a:solidFill>
                <a:effectLst/>
                <a:latin typeface="Guardian TextSans Web"/>
              </a:rPr>
              <a:t>; </a:t>
            </a:r>
          </a:p>
          <a:p>
            <a:r>
              <a:rPr lang="en-US" sz="3500" dirty="0">
                <a:solidFill>
                  <a:srgbClr val="444444"/>
                </a:solidFill>
                <a:latin typeface="Guardian TextSans Web"/>
              </a:rPr>
              <a:t>Lilah F. Morris-Wiseman, MD</a:t>
            </a:r>
            <a:r>
              <a:rPr lang="en-US" sz="3500" b="0" i="0" dirty="0">
                <a:solidFill>
                  <a:srgbClr val="333333"/>
                </a:solidFill>
                <a:effectLst/>
                <a:latin typeface="Guardian TextSans Web"/>
              </a:rPr>
              <a:t>; </a:t>
            </a:r>
          </a:p>
          <a:p>
            <a:r>
              <a:rPr lang="en-US" sz="3500" dirty="0">
                <a:solidFill>
                  <a:srgbClr val="444444"/>
                </a:solidFill>
                <a:latin typeface="Guardian TextSans Web"/>
              </a:rPr>
              <a:t>Marybeth S. Hughes, MD</a:t>
            </a:r>
            <a:r>
              <a:rPr lang="en-US" sz="3500" b="0" i="0" dirty="0">
                <a:solidFill>
                  <a:srgbClr val="333333"/>
                </a:solidFill>
                <a:effectLst/>
                <a:latin typeface="Guardian TextSans Web"/>
              </a:rPr>
              <a:t>; </a:t>
            </a:r>
          </a:p>
          <a:p>
            <a:r>
              <a:rPr lang="en-US" sz="3500" dirty="0">
                <a:solidFill>
                  <a:srgbClr val="444444"/>
                </a:solidFill>
                <a:latin typeface="Guardian TextSans Web"/>
              </a:rPr>
              <a:t>Masha J. </a:t>
            </a:r>
            <a:r>
              <a:rPr lang="en-US" sz="3500" dirty="0" err="1">
                <a:solidFill>
                  <a:srgbClr val="444444"/>
                </a:solidFill>
                <a:latin typeface="Guardian TextSans Web"/>
              </a:rPr>
              <a:t>Livhits</a:t>
            </a:r>
            <a:r>
              <a:rPr lang="en-US" sz="3500" dirty="0">
                <a:solidFill>
                  <a:srgbClr val="444444"/>
                </a:solidFill>
                <a:latin typeface="Guardian TextSans Web"/>
              </a:rPr>
              <a:t>, MD</a:t>
            </a:r>
            <a:r>
              <a:rPr lang="en-US" sz="3500" b="0" i="0" dirty="0">
                <a:solidFill>
                  <a:srgbClr val="333333"/>
                </a:solidFill>
                <a:effectLst/>
                <a:latin typeface="Guardian TextSans Web"/>
              </a:rPr>
              <a:t>; </a:t>
            </a:r>
          </a:p>
          <a:p>
            <a:r>
              <a:rPr lang="en-US" sz="3500" dirty="0">
                <a:solidFill>
                  <a:srgbClr val="444444"/>
                </a:solidFill>
                <a:latin typeface="Guardian TextSans Web"/>
              </a:rPr>
              <a:t>Mi-Ah Han, MD</a:t>
            </a:r>
            <a:r>
              <a:rPr lang="en-US" sz="3500" b="0" i="0" dirty="0">
                <a:solidFill>
                  <a:srgbClr val="333333"/>
                </a:solidFill>
                <a:effectLst/>
                <a:latin typeface="Guardian TextSans Web"/>
              </a:rPr>
              <a:t>;</a:t>
            </a:r>
          </a:p>
          <a:p>
            <a:r>
              <a:rPr lang="en-US" sz="3500" dirty="0">
                <a:solidFill>
                  <a:srgbClr val="444444"/>
                </a:solidFill>
                <a:latin typeface="Guardian TextSans Web"/>
              </a:rPr>
              <a:t>Philip W. Smith, MD</a:t>
            </a:r>
            <a:r>
              <a:rPr lang="en-US" sz="3500" b="0" i="0" dirty="0">
                <a:solidFill>
                  <a:srgbClr val="333333"/>
                </a:solidFill>
                <a:effectLst/>
                <a:latin typeface="Guardian TextSans Web"/>
              </a:rPr>
              <a:t>; </a:t>
            </a:r>
          </a:p>
          <a:p>
            <a:r>
              <a:rPr lang="en-US" sz="3500" dirty="0">
                <a:solidFill>
                  <a:srgbClr val="444444"/>
                </a:solidFill>
                <a:latin typeface="Guardian TextSans Web"/>
              </a:rPr>
              <a:t>Scott Wilhelm, MD</a:t>
            </a:r>
            <a:r>
              <a:rPr lang="en-US" sz="3500" b="0" i="0" dirty="0">
                <a:solidFill>
                  <a:srgbClr val="333333"/>
                </a:solidFill>
                <a:effectLst/>
                <a:latin typeface="Guardian TextSans Web"/>
              </a:rPr>
              <a:t>; </a:t>
            </a:r>
          </a:p>
          <a:p>
            <a:r>
              <a:rPr lang="en-US" sz="3500" dirty="0">
                <a:solidFill>
                  <a:srgbClr val="444444"/>
                </a:solidFill>
                <a:latin typeface="Guardian TextSans Web"/>
              </a:rPr>
              <a:t>Sylvia L. Asa, MD, PhD</a:t>
            </a:r>
            <a:r>
              <a:rPr lang="en-US" sz="3500" b="0" i="0" dirty="0">
                <a:solidFill>
                  <a:srgbClr val="333333"/>
                </a:solidFill>
                <a:effectLst/>
                <a:latin typeface="Guardian TextSans Web"/>
              </a:rPr>
              <a:t>; </a:t>
            </a:r>
          </a:p>
          <a:p>
            <a:r>
              <a:rPr lang="en-US" sz="3500" dirty="0">
                <a:solidFill>
                  <a:srgbClr val="444444"/>
                </a:solidFill>
                <a:latin typeface="Guardian TextSans Web"/>
              </a:rPr>
              <a:t>Thomas J. Fahey III, MD</a:t>
            </a:r>
            <a:r>
              <a:rPr lang="en-US" sz="3500" b="0" i="0" dirty="0">
                <a:solidFill>
                  <a:srgbClr val="333333"/>
                </a:solidFill>
                <a:effectLst/>
                <a:latin typeface="Guardian TextSans Web"/>
              </a:rPr>
              <a:t>; </a:t>
            </a:r>
          </a:p>
          <a:p>
            <a:r>
              <a:rPr lang="en-US" sz="3500" dirty="0">
                <a:solidFill>
                  <a:srgbClr val="444444"/>
                </a:solidFill>
                <a:latin typeface="Guardian TextSans Web"/>
              </a:rPr>
              <a:t>Travis J. McKenzie, MD</a:t>
            </a:r>
            <a:r>
              <a:rPr lang="en-US" sz="3500" b="0" i="0" dirty="0">
                <a:solidFill>
                  <a:srgbClr val="333333"/>
                </a:solidFill>
                <a:effectLst/>
                <a:latin typeface="Guardian TextSans Web"/>
              </a:rPr>
              <a:t>; </a:t>
            </a:r>
          </a:p>
          <a:p>
            <a:r>
              <a:rPr lang="en-US" sz="3500" dirty="0">
                <a:solidFill>
                  <a:srgbClr val="444444"/>
                </a:solidFill>
                <a:latin typeface="Guardian TextSans Web"/>
              </a:rPr>
              <a:t>Vivian E. Strong, MD</a:t>
            </a:r>
            <a:r>
              <a:rPr lang="en-US" sz="3500" b="0" i="0" dirty="0">
                <a:solidFill>
                  <a:srgbClr val="333333"/>
                </a:solidFill>
                <a:effectLst/>
                <a:latin typeface="Guardian TextSans Web"/>
              </a:rPr>
              <a:t>; </a:t>
            </a:r>
          </a:p>
          <a:p>
            <a:r>
              <a:rPr lang="en-US" sz="3500" dirty="0">
                <a:solidFill>
                  <a:srgbClr val="444444"/>
                </a:solidFill>
                <a:latin typeface="Guardian TextSans Web"/>
              </a:rPr>
              <a:t>Nancy D. Perrier, MD</a:t>
            </a:r>
            <a:endParaRPr lang="en-US" sz="3500" dirty="0"/>
          </a:p>
          <a:p>
            <a:endParaRPr lang="en-US" dirty="0"/>
          </a:p>
        </p:txBody>
      </p:sp>
    </p:spTree>
    <p:extLst>
      <p:ext uri="{BB962C8B-B14F-4D97-AF65-F5344CB8AC3E}">
        <p14:creationId xmlns:p14="http://schemas.microsoft.com/office/powerpoint/2010/main" val="8024605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A30CF-5B35-6A45-91DD-0CC1613F0567}"/>
              </a:ext>
            </a:extLst>
          </p:cNvPr>
          <p:cNvSpPr>
            <a:spLocks noGrp="1"/>
          </p:cNvSpPr>
          <p:nvPr>
            <p:ph type="title"/>
          </p:nvPr>
        </p:nvSpPr>
        <p:spPr>
          <a:xfrm>
            <a:off x="419100" y="500062"/>
            <a:ext cx="11353800" cy="1325563"/>
          </a:xfrm>
        </p:spPr>
        <p:txBody>
          <a:bodyPr/>
          <a:lstStyle/>
          <a:p>
            <a:r>
              <a:rPr lang="en-US" b="1" dirty="0"/>
              <a:t>Pheochromocytoma and Paraganglioma (PPGL)</a:t>
            </a:r>
            <a:endParaRPr lang="en-US" dirty="0"/>
          </a:p>
        </p:txBody>
      </p:sp>
      <p:sp>
        <p:nvSpPr>
          <p:cNvPr id="3" name="Text Placeholder 2">
            <a:extLst>
              <a:ext uri="{FF2B5EF4-FFF2-40B4-BE49-F238E27FC236}">
                <a16:creationId xmlns:a16="http://schemas.microsoft.com/office/drawing/2014/main" id="{9B126DF8-DD18-9D4D-9288-C3FF0ADAB77F}"/>
              </a:ext>
            </a:extLst>
          </p:cNvPr>
          <p:cNvSpPr>
            <a:spLocks noGrp="1"/>
          </p:cNvSpPr>
          <p:nvPr>
            <p:ph type="body" idx="1"/>
          </p:nvPr>
        </p:nvSpPr>
        <p:spPr>
          <a:xfrm>
            <a:off x="533400" y="1562389"/>
            <a:ext cx="10515600" cy="4351338"/>
          </a:xfrm>
        </p:spPr>
        <p:txBody>
          <a:bodyPr>
            <a:normAutofit/>
          </a:bodyPr>
          <a:lstStyle/>
          <a:p>
            <a:pPr>
              <a:buFont typeface="Arial" panose="020B0604020202020204" pitchFamily="34" charset="0"/>
              <a:buChar char="•"/>
            </a:pPr>
            <a:r>
              <a:rPr lang="en-US" sz="3600" dirty="0"/>
              <a:t>PPGLs are rare tumors that secrete catecholamines.</a:t>
            </a:r>
          </a:p>
          <a:p>
            <a:pPr lvl="1">
              <a:buFont typeface="Arial" panose="020B0604020202020204" pitchFamily="34" charset="0"/>
              <a:buChar char="•"/>
            </a:pPr>
            <a:r>
              <a:rPr lang="en-US" sz="3200" dirty="0"/>
              <a:t>Pheochromocytomas arise from the adrenal glands</a:t>
            </a:r>
          </a:p>
          <a:p>
            <a:pPr lvl="1">
              <a:buFont typeface="Arial" panose="020B0604020202020204" pitchFamily="34" charset="0"/>
              <a:buChar char="•"/>
            </a:pPr>
            <a:r>
              <a:rPr lang="en-US" sz="3200" dirty="0"/>
              <a:t>Paragangliomas arise outside the adrenal glands in multiple sites</a:t>
            </a:r>
          </a:p>
          <a:p>
            <a:pPr lvl="1">
              <a:buFont typeface="Arial" panose="020B0604020202020204" pitchFamily="34" charset="0"/>
              <a:buChar char="•"/>
            </a:pPr>
            <a:r>
              <a:rPr lang="en-US" sz="3200" dirty="0"/>
              <a:t>PPGLs can cause side effects impacting multiple organ systems, including renal, cardiovascular, and other organ systems as well as metabolic derangements.</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32108972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61A65-BFE7-8F4A-BE5B-1A91F9124E75}"/>
              </a:ext>
            </a:extLst>
          </p:cNvPr>
          <p:cNvSpPr>
            <a:spLocks noGrp="1"/>
          </p:cNvSpPr>
          <p:nvPr>
            <p:ph type="title"/>
          </p:nvPr>
        </p:nvSpPr>
        <p:spPr>
          <a:xfrm>
            <a:off x="838200" y="87601"/>
            <a:ext cx="10515600" cy="1325563"/>
          </a:xfrm>
        </p:spPr>
        <p:txBody>
          <a:bodyPr/>
          <a:lstStyle/>
          <a:p>
            <a:r>
              <a:rPr lang="en-US" b="1" dirty="0"/>
              <a:t>Pheochromocytoma and Paraganglioma</a:t>
            </a:r>
            <a:endParaRPr lang="en-US" dirty="0"/>
          </a:p>
        </p:txBody>
      </p:sp>
      <p:sp>
        <p:nvSpPr>
          <p:cNvPr id="3" name="Text Placeholder 2">
            <a:extLst>
              <a:ext uri="{FF2B5EF4-FFF2-40B4-BE49-F238E27FC236}">
                <a16:creationId xmlns:a16="http://schemas.microsoft.com/office/drawing/2014/main" id="{50F95FAE-8FA7-FD4C-9FC3-B76F800863CC}"/>
              </a:ext>
            </a:extLst>
          </p:cNvPr>
          <p:cNvSpPr>
            <a:spLocks noGrp="1"/>
          </p:cNvSpPr>
          <p:nvPr>
            <p:ph type="body" idx="1"/>
          </p:nvPr>
        </p:nvSpPr>
        <p:spPr>
          <a:xfrm>
            <a:off x="838200" y="1177872"/>
            <a:ext cx="10515600" cy="5315004"/>
          </a:xfrm>
        </p:spPr>
        <p:txBody>
          <a:bodyPr>
            <a:normAutofit/>
          </a:bodyPr>
          <a:lstStyle/>
          <a:p>
            <a:pPr>
              <a:buFont typeface="Arial" panose="020B0604020202020204" pitchFamily="34" charset="0"/>
              <a:buChar char="•"/>
            </a:pPr>
            <a:r>
              <a:rPr lang="en-US" dirty="0"/>
              <a:t>As recommended in the Endocrine Society clinic practice guideline for pheochromocytoma and paraganglioma, initial biochemical testing for PPGLs should include assessment of plasma free or urinary metanephrines and </a:t>
            </a:r>
            <a:r>
              <a:rPr lang="en-US" dirty="0" err="1"/>
              <a:t>normetaneprhines</a:t>
            </a:r>
            <a:r>
              <a:rPr lang="en-US" dirty="0"/>
              <a:t>.</a:t>
            </a:r>
          </a:p>
          <a:p>
            <a:pPr lvl="1">
              <a:buFont typeface="Arial" panose="020B0604020202020204" pitchFamily="34" charset="0"/>
              <a:buChar char="•"/>
            </a:pPr>
            <a:r>
              <a:rPr lang="en-US" dirty="0"/>
              <a:t>Biochemical testing results are typically more than 2 to 3 times the upper limit of normal in functional PPGLs.</a:t>
            </a:r>
          </a:p>
          <a:p>
            <a:pPr lvl="1">
              <a:buFont typeface="Arial" panose="020B0604020202020204" pitchFamily="34" charset="0"/>
              <a:buChar char="•"/>
            </a:pPr>
            <a:r>
              <a:rPr lang="en-US" dirty="0"/>
              <a:t>Plasma epinephrine and norepinephrine should be avoided given marked swings in levels according to activity and episodic secretion resulting in false positives and false negatives.</a:t>
            </a:r>
          </a:p>
          <a:p>
            <a:pPr lvl="2">
              <a:buFont typeface="Arial" panose="020B0604020202020204" pitchFamily="34" charset="0"/>
              <a:buChar char="•"/>
            </a:pPr>
            <a:r>
              <a:rPr lang="en-US" dirty="0"/>
              <a:t>Plasma catecholamines may be ordered to assess dopamine.</a:t>
            </a:r>
          </a:p>
          <a:p>
            <a:pPr lvl="1">
              <a:buFont typeface="Arial" panose="020B0604020202020204" pitchFamily="34" charset="0"/>
              <a:buChar char="•"/>
            </a:pPr>
            <a:r>
              <a:rPr lang="en-US" dirty="0"/>
              <a:t>Measurement of </a:t>
            </a:r>
            <a:r>
              <a:rPr lang="en-US" dirty="0" err="1"/>
              <a:t>methoxytyramine</a:t>
            </a:r>
            <a:r>
              <a:rPr lang="en-US" dirty="0"/>
              <a:t> (metabolite of dopamine) should also be considered in patients with germline pathogenic variants in succinate dehydrogenase genes (</a:t>
            </a:r>
            <a:r>
              <a:rPr lang="en-US" dirty="0" err="1"/>
              <a:t>SDHx</a:t>
            </a:r>
            <a:r>
              <a:rPr lang="en-US" dirty="0"/>
              <a:t>) to diagnose dopamine-secreting tumors. </a:t>
            </a:r>
          </a:p>
        </p:txBody>
      </p:sp>
    </p:spTree>
    <p:extLst>
      <p:ext uri="{BB962C8B-B14F-4D97-AF65-F5344CB8AC3E}">
        <p14:creationId xmlns:p14="http://schemas.microsoft.com/office/powerpoint/2010/main" val="18141182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00076B7-798E-EB42-99A6-2D04F4291390}"/>
              </a:ext>
            </a:extLst>
          </p:cNvPr>
          <p:cNvSpPr>
            <a:spLocks noGrp="1"/>
          </p:cNvSpPr>
          <p:nvPr>
            <p:ph type="body" idx="1"/>
          </p:nvPr>
        </p:nvSpPr>
        <p:spPr>
          <a:xfrm>
            <a:off x="232474" y="1270861"/>
            <a:ext cx="11121325" cy="5742122"/>
          </a:xfrm>
        </p:spPr>
        <p:txBody>
          <a:bodyPr>
            <a:normAutofit fontScale="70000" lnSpcReduction="20000"/>
          </a:bodyPr>
          <a:lstStyle/>
          <a:p>
            <a:r>
              <a:rPr lang="en-US" sz="4000" dirty="0"/>
              <a:t>Preoperative blockade for at least 7 days or longer is recommended to avoid potentially dangerous perioperative hemodynamic instability</a:t>
            </a:r>
          </a:p>
          <a:p>
            <a:r>
              <a:rPr lang="en-US" sz="4000" dirty="0"/>
              <a:t>No significant difference in morbidity or mortality between selective vs. nonselective </a:t>
            </a:r>
            <a:r>
              <a:rPr lang="el-GR" sz="4000" dirty="0"/>
              <a:t>α </a:t>
            </a:r>
            <a:r>
              <a:rPr lang="en-US" sz="4000" dirty="0"/>
              <a:t>blockade, although there may be differences in intraoperative and postoperative hemodynamic stability</a:t>
            </a:r>
          </a:p>
          <a:p>
            <a:pPr lvl="1"/>
            <a:r>
              <a:rPr lang="en-US" sz="3200" dirty="0"/>
              <a:t>Selective blockade (ex: doxazosin, prazosin, terazosin) is associated with more intraoperative hemodynamic instability </a:t>
            </a:r>
          </a:p>
          <a:p>
            <a:pPr lvl="1"/>
            <a:r>
              <a:rPr lang="en-US" sz="3200" dirty="0"/>
              <a:t>Nonselective blockade (ex: phenoxybenzamine) results in more postoperative hypotension, postural hypotension, nasal stuffiness, higher cost, and may be difficult to acquire</a:t>
            </a:r>
          </a:p>
          <a:p>
            <a:endParaRPr lang="en-US" sz="4000" b="1" dirty="0"/>
          </a:p>
          <a:p>
            <a:r>
              <a:rPr lang="en-US" sz="4000" b="1" dirty="0"/>
              <a:t>Recommendation 6.1. We recommend either selective or nonselective </a:t>
            </a:r>
            <a:r>
              <a:rPr lang="el-GR" sz="4000" b="1" dirty="0"/>
              <a:t>α</a:t>
            </a:r>
            <a:r>
              <a:rPr lang="en-US" sz="4000" b="1" dirty="0"/>
              <a:t>-blockade to safely prepare patients for surgical resection of PPGL, depending on the drug availability/cost, experience, and preference of the care team. </a:t>
            </a:r>
          </a:p>
          <a:p>
            <a:r>
              <a:rPr lang="en-US" sz="4000" b="1" dirty="0"/>
              <a:t>Strong recommendation, moderate-quality evidence</a:t>
            </a:r>
          </a:p>
          <a:p>
            <a:pPr marL="571500" lvl="1" indent="0">
              <a:buNone/>
            </a:pPr>
            <a:br>
              <a:rPr lang="en-US" dirty="0"/>
            </a:br>
            <a:endParaRPr lang="en-US" dirty="0"/>
          </a:p>
          <a:p>
            <a:pPr lvl="1"/>
            <a:endParaRPr lang="en-US" dirty="0"/>
          </a:p>
          <a:p>
            <a:endParaRPr lang="en-US" dirty="0"/>
          </a:p>
        </p:txBody>
      </p:sp>
      <p:sp>
        <p:nvSpPr>
          <p:cNvPr id="4" name="Title 1">
            <a:extLst>
              <a:ext uri="{FF2B5EF4-FFF2-40B4-BE49-F238E27FC236}">
                <a16:creationId xmlns:a16="http://schemas.microsoft.com/office/drawing/2014/main" id="{34E79BDB-7F50-A745-A34D-E80563D879FF}"/>
              </a:ext>
            </a:extLst>
          </p:cNvPr>
          <p:cNvSpPr>
            <a:spLocks noGrp="1"/>
          </p:cNvSpPr>
          <p:nvPr>
            <p:ph type="title"/>
          </p:nvPr>
        </p:nvSpPr>
        <p:spPr>
          <a:xfrm>
            <a:off x="535337" y="473613"/>
            <a:ext cx="10515600" cy="1006475"/>
          </a:xfrm>
        </p:spPr>
        <p:txBody>
          <a:bodyPr/>
          <a:lstStyle/>
          <a:p>
            <a:r>
              <a:rPr lang="en-US" b="1" dirty="0"/>
              <a:t>Pheochromocytoma and Paraganglioma</a:t>
            </a:r>
            <a:endParaRPr lang="en-US" dirty="0"/>
          </a:p>
        </p:txBody>
      </p:sp>
    </p:spTree>
    <p:extLst>
      <p:ext uri="{BB962C8B-B14F-4D97-AF65-F5344CB8AC3E}">
        <p14:creationId xmlns:p14="http://schemas.microsoft.com/office/powerpoint/2010/main" val="34101992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8E84B-6F57-3A47-A219-537E863F4A48}"/>
              </a:ext>
            </a:extLst>
          </p:cNvPr>
          <p:cNvSpPr>
            <a:spLocks noGrp="1"/>
          </p:cNvSpPr>
          <p:nvPr>
            <p:ph type="title"/>
          </p:nvPr>
        </p:nvSpPr>
        <p:spPr>
          <a:xfrm>
            <a:off x="388749" y="287634"/>
            <a:ext cx="10515600" cy="1169208"/>
          </a:xfrm>
        </p:spPr>
        <p:txBody>
          <a:bodyPr>
            <a:normAutofit/>
          </a:bodyPr>
          <a:lstStyle/>
          <a:p>
            <a:r>
              <a:rPr lang="en-US" b="1" dirty="0"/>
              <a:t>Preoperative Blockade </a:t>
            </a:r>
            <a:endParaRPr lang="en-US" dirty="0"/>
          </a:p>
        </p:txBody>
      </p:sp>
      <p:sp>
        <p:nvSpPr>
          <p:cNvPr id="3" name="Text Placeholder 2">
            <a:extLst>
              <a:ext uri="{FF2B5EF4-FFF2-40B4-BE49-F238E27FC236}">
                <a16:creationId xmlns:a16="http://schemas.microsoft.com/office/drawing/2014/main" id="{B6D85825-4D16-0D40-8C71-5408A9DF1654}"/>
              </a:ext>
            </a:extLst>
          </p:cNvPr>
          <p:cNvSpPr>
            <a:spLocks noGrp="1"/>
          </p:cNvSpPr>
          <p:nvPr>
            <p:ph type="body" idx="1"/>
          </p:nvPr>
        </p:nvSpPr>
        <p:spPr>
          <a:xfrm>
            <a:off x="497238" y="1253331"/>
            <a:ext cx="11586274" cy="4351338"/>
          </a:xfrm>
        </p:spPr>
        <p:txBody>
          <a:bodyPr>
            <a:noAutofit/>
          </a:bodyPr>
          <a:lstStyle/>
          <a:p>
            <a:r>
              <a:rPr lang="en-US" sz="3200" dirty="0"/>
              <a:t>Other considerations</a:t>
            </a:r>
          </a:p>
          <a:p>
            <a:pPr lvl="1"/>
            <a:r>
              <a:rPr lang="en-US" sz="3200" dirty="0"/>
              <a:t>No census data to support calcium channel blocker use (CCB) first line; however, a CCB may be considered in certain circumstances:</a:t>
            </a:r>
          </a:p>
          <a:p>
            <a:pPr lvl="2"/>
            <a:r>
              <a:rPr lang="en-US" sz="2800" dirty="0"/>
              <a:t>Alpha blockade is not tolerated</a:t>
            </a:r>
          </a:p>
          <a:p>
            <a:pPr lvl="2"/>
            <a:r>
              <a:rPr lang="en-US" sz="2800" dirty="0"/>
              <a:t>Patient is normotensive</a:t>
            </a:r>
          </a:p>
          <a:p>
            <a:pPr lvl="2"/>
            <a:r>
              <a:rPr lang="en-US" sz="2800" dirty="0"/>
              <a:t>When additional medication is needed to achieve improved blood pressure control preoperatively not otherwise achieved with first-line options</a:t>
            </a:r>
          </a:p>
          <a:p>
            <a:pPr lvl="1"/>
            <a:r>
              <a:rPr lang="en-US" sz="3200" dirty="0"/>
              <a:t>Surgery without preoperative blockade is not recommended outside of very high-volume centers experienced specifically in treating patients with PPGL.</a:t>
            </a:r>
          </a:p>
        </p:txBody>
      </p:sp>
    </p:spTree>
    <p:extLst>
      <p:ext uri="{BB962C8B-B14F-4D97-AF65-F5344CB8AC3E}">
        <p14:creationId xmlns:p14="http://schemas.microsoft.com/office/powerpoint/2010/main" val="13581961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0C80BF0-A3D5-1F45-929C-BBF14A86BB5B}"/>
              </a:ext>
            </a:extLst>
          </p:cNvPr>
          <p:cNvSpPr>
            <a:spLocks noGrp="1"/>
          </p:cNvSpPr>
          <p:nvPr>
            <p:ph type="body" idx="1"/>
          </p:nvPr>
        </p:nvSpPr>
        <p:spPr>
          <a:xfrm>
            <a:off x="466241" y="1253331"/>
            <a:ext cx="11374464" cy="5255042"/>
          </a:xfrm>
        </p:spPr>
        <p:txBody>
          <a:bodyPr>
            <a:normAutofit/>
          </a:bodyPr>
          <a:lstStyle/>
          <a:p>
            <a:r>
              <a:rPr lang="en-US" dirty="0"/>
              <a:t>Pheochromocytomas (PCCs) and paragangliomas (PGLs) have the highest heritability of all adrenal tumors </a:t>
            </a:r>
          </a:p>
          <a:p>
            <a:pPr lvl="1"/>
            <a:r>
              <a:rPr lang="en-US" sz="2800" dirty="0"/>
              <a:t>Up to 40% due to germline mutations</a:t>
            </a:r>
          </a:p>
          <a:p>
            <a:pPr lvl="1"/>
            <a:r>
              <a:rPr lang="en-US" sz="2800" dirty="0"/>
              <a:t>Approximately 20% of patients with no family history are found to have a germline mutation </a:t>
            </a:r>
          </a:p>
          <a:p>
            <a:pPr lvl="2"/>
            <a:r>
              <a:rPr lang="en-US" sz="2800" dirty="0"/>
              <a:t>Genetic testing and counseling is recommended for all patients and 1</a:t>
            </a:r>
            <a:r>
              <a:rPr lang="en-US" sz="2800" baseline="30000" dirty="0"/>
              <a:t>st</a:t>
            </a:r>
            <a:r>
              <a:rPr lang="en-US" sz="2800" dirty="0"/>
              <a:t>  degree family members</a:t>
            </a:r>
          </a:p>
          <a:p>
            <a:pPr lvl="2"/>
            <a:r>
              <a:rPr lang="en-US" sz="2800" dirty="0"/>
              <a:t>Diagnosis of a germline mutation allows for evaluation of associated neoplasms, stratification for risk of cancer and recurrence, earlier diagnosis in related family members, and adjustment of treatment strategy, including surgical plan and follow-up strategy </a:t>
            </a:r>
          </a:p>
          <a:p>
            <a:pPr lvl="1"/>
            <a:endParaRPr lang="en-US" dirty="0"/>
          </a:p>
          <a:p>
            <a:pPr lvl="1"/>
            <a:endParaRPr lang="en-US" dirty="0"/>
          </a:p>
          <a:p>
            <a:pPr lvl="1"/>
            <a:endParaRPr lang="en-US" dirty="0"/>
          </a:p>
        </p:txBody>
      </p:sp>
      <p:sp>
        <p:nvSpPr>
          <p:cNvPr id="4" name="Title 1">
            <a:extLst>
              <a:ext uri="{FF2B5EF4-FFF2-40B4-BE49-F238E27FC236}">
                <a16:creationId xmlns:a16="http://schemas.microsoft.com/office/drawing/2014/main" id="{DA4755FE-0DBF-EB46-AB31-BDEF489A8846}"/>
              </a:ext>
            </a:extLst>
          </p:cNvPr>
          <p:cNvSpPr>
            <a:spLocks noGrp="1"/>
          </p:cNvSpPr>
          <p:nvPr>
            <p:ph type="title"/>
          </p:nvPr>
        </p:nvSpPr>
        <p:spPr>
          <a:xfrm>
            <a:off x="466241" y="349627"/>
            <a:ext cx="10515600" cy="1325563"/>
          </a:xfrm>
        </p:spPr>
        <p:txBody>
          <a:bodyPr/>
          <a:lstStyle/>
          <a:p>
            <a:r>
              <a:rPr lang="en-US" b="1" dirty="0"/>
              <a:t>Genetic Testing</a:t>
            </a:r>
            <a:endParaRPr lang="en-US" dirty="0"/>
          </a:p>
        </p:txBody>
      </p:sp>
    </p:spTree>
    <p:extLst>
      <p:ext uri="{BB962C8B-B14F-4D97-AF65-F5344CB8AC3E}">
        <p14:creationId xmlns:p14="http://schemas.microsoft.com/office/powerpoint/2010/main" val="16832833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9609518-98CF-6743-A417-19ECC30BC44C}"/>
              </a:ext>
            </a:extLst>
          </p:cNvPr>
          <p:cNvSpPr>
            <a:spLocks noGrp="1"/>
          </p:cNvSpPr>
          <p:nvPr>
            <p:ph type="body" idx="1"/>
          </p:nvPr>
        </p:nvSpPr>
        <p:spPr>
          <a:xfrm>
            <a:off x="838200" y="1441342"/>
            <a:ext cx="10515600" cy="5269424"/>
          </a:xfrm>
        </p:spPr>
        <p:txBody>
          <a:bodyPr>
            <a:normAutofit fontScale="77500" lnSpcReduction="20000"/>
          </a:bodyPr>
          <a:lstStyle/>
          <a:p>
            <a:r>
              <a:rPr lang="en-US" sz="3600" dirty="0"/>
              <a:t>In a large retrospective review of 625 patients with bilateral PCCs from 45 centers across 19 countries, Neumann, et al., reported that 248 (76.5%) patients underwent cortical-sparing adrenalectomy with a reported steroid dependency rate of 30.6% and a recurrence rate of 13%. </a:t>
            </a:r>
          </a:p>
          <a:p>
            <a:r>
              <a:rPr lang="en-US" sz="3600" dirty="0"/>
              <a:t>Consider the patient’s goals of care and a higher risk of recurrent pheochromocytoma</a:t>
            </a:r>
          </a:p>
          <a:p>
            <a:endParaRPr lang="en-US" b="1" dirty="0"/>
          </a:p>
          <a:p>
            <a:endParaRPr lang="en-US" b="1" dirty="0"/>
          </a:p>
          <a:p>
            <a:r>
              <a:rPr lang="en-US" sz="4000" b="1" dirty="0"/>
              <a:t>Recommendation 6.2. Because of the decreased rate of steroid dependence, we recommend consideration of cortical-sparing adrenalectomy in patients with bilateral PCCs if technically feasible.</a:t>
            </a:r>
          </a:p>
          <a:p>
            <a:r>
              <a:rPr lang="en-US" sz="4000" b="1" dirty="0"/>
              <a:t>Strong recommendation, low-quality evidence.</a:t>
            </a:r>
          </a:p>
          <a:p>
            <a:endParaRPr lang="en-US" dirty="0"/>
          </a:p>
        </p:txBody>
      </p:sp>
      <p:sp>
        <p:nvSpPr>
          <p:cNvPr id="4" name="Title 1">
            <a:extLst>
              <a:ext uri="{FF2B5EF4-FFF2-40B4-BE49-F238E27FC236}">
                <a16:creationId xmlns:a16="http://schemas.microsoft.com/office/drawing/2014/main" id="{746638F3-E407-804F-A191-4ED028704773}"/>
              </a:ext>
            </a:extLst>
          </p:cNvPr>
          <p:cNvSpPr>
            <a:spLocks noGrp="1"/>
          </p:cNvSpPr>
          <p:nvPr>
            <p:ph type="title"/>
          </p:nvPr>
        </p:nvSpPr>
        <p:spPr/>
        <p:txBody>
          <a:bodyPr/>
          <a:lstStyle/>
          <a:p>
            <a:r>
              <a:rPr lang="en-US" b="1" dirty="0"/>
              <a:t>Partial or Cortical Sparing Adrenalectomy</a:t>
            </a:r>
            <a:endParaRPr lang="en-US" dirty="0"/>
          </a:p>
        </p:txBody>
      </p:sp>
    </p:spTree>
    <p:extLst>
      <p:ext uri="{BB962C8B-B14F-4D97-AF65-F5344CB8AC3E}">
        <p14:creationId xmlns:p14="http://schemas.microsoft.com/office/powerpoint/2010/main" val="29768699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2EEF7-9076-A849-BB32-8DB45EDD5B6B}"/>
              </a:ext>
            </a:extLst>
          </p:cNvPr>
          <p:cNvSpPr>
            <a:spLocks noGrp="1"/>
          </p:cNvSpPr>
          <p:nvPr>
            <p:ph type="title"/>
          </p:nvPr>
        </p:nvSpPr>
        <p:spPr/>
        <p:txBody>
          <a:bodyPr/>
          <a:lstStyle/>
          <a:p>
            <a:r>
              <a:rPr lang="en-US" b="1" dirty="0"/>
              <a:t>Partial or Cortical Sparing Adrenalectomy</a:t>
            </a:r>
            <a:endParaRPr lang="en-US" dirty="0"/>
          </a:p>
        </p:txBody>
      </p:sp>
      <p:sp>
        <p:nvSpPr>
          <p:cNvPr id="3" name="Text Placeholder 2">
            <a:extLst>
              <a:ext uri="{FF2B5EF4-FFF2-40B4-BE49-F238E27FC236}">
                <a16:creationId xmlns:a16="http://schemas.microsoft.com/office/drawing/2014/main" id="{14511509-16F9-384A-A149-6832BB52E35E}"/>
              </a:ext>
            </a:extLst>
          </p:cNvPr>
          <p:cNvSpPr>
            <a:spLocks noGrp="1"/>
          </p:cNvSpPr>
          <p:nvPr>
            <p:ph type="body" idx="1"/>
          </p:nvPr>
        </p:nvSpPr>
        <p:spPr>
          <a:xfrm>
            <a:off x="838200" y="1580826"/>
            <a:ext cx="10515600" cy="5277173"/>
          </a:xfrm>
        </p:spPr>
        <p:txBody>
          <a:bodyPr/>
          <a:lstStyle/>
          <a:p>
            <a:r>
              <a:rPr lang="en-US" dirty="0"/>
              <a:t>Surgeon experience is a major factor in decision-making to pursue or avoid a cortical-sparing technique for pheochromocytoma</a:t>
            </a:r>
          </a:p>
          <a:p>
            <a:pPr lvl="1"/>
            <a:r>
              <a:rPr lang="en-US" sz="2800" dirty="0"/>
              <a:t>The technique requires  familiarity and experience with anatomy and adrenalectomy. </a:t>
            </a:r>
          </a:p>
          <a:p>
            <a:pPr lvl="1"/>
            <a:r>
              <a:rPr lang="en-US" sz="2800" dirty="0"/>
              <a:t>Complete resection of all tumor is the primary goal </a:t>
            </a:r>
          </a:p>
          <a:p>
            <a:pPr lvl="1"/>
            <a:r>
              <a:rPr lang="en-US" sz="2800" dirty="0"/>
              <a:t>If there is concern for tumor disruption or incomplete resection, a cortical- sparing technique may not be appropriate </a:t>
            </a:r>
          </a:p>
          <a:p>
            <a:pPr lvl="1"/>
            <a:r>
              <a:rPr lang="en-US" sz="2800" dirty="0"/>
              <a:t>Patients with a germline mutation and unilateral PCC may benefit from referral to a high-volume adrenal center to discuss the pros and cons of an initial cortical-sparing versus unilateral complete adrenalectomy</a:t>
            </a:r>
          </a:p>
          <a:p>
            <a:pPr lvl="1"/>
            <a:endParaRPr lang="en-US" dirty="0"/>
          </a:p>
          <a:p>
            <a:endParaRPr lang="en-US" dirty="0"/>
          </a:p>
        </p:txBody>
      </p:sp>
    </p:spTree>
    <p:extLst>
      <p:ext uri="{BB962C8B-B14F-4D97-AF65-F5344CB8AC3E}">
        <p14:creationId xmlns:p14="http://schemas.microsoft.com/office/powerpoint/2010/main" val="3857954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CDB3070-5B31-A645-AE7C-5C852CFC7E50}"/>
              </a:ext>
            </a:extLst>
          </p:cNvPr>
          <p:cNvSpPr>
            <a:spLocks noGrp="1"/>
          </p:cNvSpPr>
          <p:nvPr>
            <p:ph type="body" idx="1"/>
          </p:nvPr>
        </p:nvSpPr>
        <p:spPr>
          <a:xfrm>
            <a:off x="419746" y="1348353"/>
            <a:ext cx="11389962" cy="5098941"/>
          </a:xfrm>
        </p:spPr>
        <p:txBody>
          <a:bodyPr>
            <a:normAutofit lnSpcReduction="10000"/>
          </a:bodyPr>
          <a:lstStyle/>
          <a:p>
            <a:r>
              <a:rPr lang="en-US" sz="3200" dirty="0"/>
              <a:t>Approximately 2 - 25% of pheochromocytomas are metastatic, as compared with 2 - 60% of paragangliomas</a:t>
            </a:r>
          </a:p>
          <a:p>
            <a:r>
              <a:rPr lang="en-US" sz="3200" dirty="0"/>
              <a:t>Several studies suggest a survival benefit associated with resection of the primary tumor in the presence of metastatic disease.</a:t>
            </a:r>
          </a:p>
          <a:p>
            <a:r>
              <a:rPr lang="en-US" sz="3200" dirty="0"/>
              <a:t>More data are needed before potential positive effects of surgery, such as decreasing symptoms of catecholamine excess and improving response to systemic radiotherapies, can be evaluated and validated </a:t>
            </a:r>
          </a:p>
          <a:p>
            <a:pPr lvl="1"/>
            <a:r>
              <a:rPr lang="en-US" dirty="0"/>
              <a:t>Consider the patient’s goals of care and a higher risk of recurrent pheochromocytoma</a:t>
            </a:r>
          </a:p>
          <a:p>
            <a:pPr marL="571500" lvl="1" indent="0">
              <a:buNone/>
            </a:pPr>
            <a:endParaRPr lang="en-US" dirty="0"/>
          </a:p>
        </p:txBody>
      </p:sp>
      <p:sp>
        <p:nvSpPr>
          <p:cNvPr id="4" name="Title 1">
            <a:extLst>
              <a:ext uri="{FF2B5EF4-FFF2-40B4-BE49-F238E27FC236}">
                <a16:creationId xmlns:a16="http://schemas.microsoft.com/office/drawing/2014/main" id="{F4C6A2BB-0FD3-254E-B2FF-8D64D3110923}"/>
              </a:ext>
            </a:extLst>
          </p:cNvPr>
          <p:cNvSpPr>
            <a:spLocks noGrp="1"/>
          </p:cNvSpPr>
          <p:nvPr>
            <p:ph type="title"/>
          </p:nvPr>
        </p:nvSpPr>
        <p:spPr>
          <a:xfrm>
            <a:off x="0" y="410706"/>
            <a:ext cx="12021519" cy="1120451"/>
          </a:xfrm>
        </p:spPr>
        <p:txBody>
          <a:bodyPr/>
          <a:lstStyle/>
          <a:p>
            <a:r>
              <a:rPr lang="en-US" b="1" dirty="0"/>
              <a:t>Malignant Pheochromocytoma and Paraganglioma</a:t>
            </a:r>
            <a:endParaRPr lang="en-US" dirty="0"/>
          </a:p>
        </p:txBody>
      </p:sp>
    </p:spTree>
    <p:extLst>
      <p:ext uri="{BB962C8B-B14F-4D97-AF65-F5344CB8AC3E}">
        <p14:creationId xmlns:p14="http://schemas.microsoft.com/office/powerpoint/2010/main" val="1232626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4D27654-395C-E044-94CD-C55642CB3E56}"/>
              </a:ext>
            </a:extLst>
          </p:cNvPr>
          <p:cNvSpPr>
            <a:spLocks noGrp="1"/>
          </p:cNvSpPr>
          <p:nvPr>
            <p:ph type="body" idx="1"/>
          </p:nvPr>
        </p:nvSpPr>
        <p:spPr>
          <a:xfrm>
            <a:off x="636723" y="1487838"/>
            <a:ext cx="10515600" cy="4766617"/>
          </a:xfrm>
        </p:spPr>
        <p:txBody>
          <a:bodyPr>
            <a:normAutofit fontScale="92500" lnSpcReduction="20000"/>
          </a:bodyPr>
          <a:lstStyle/>
          <a:p>
            <a:r>
              <a:rPr lang="en-US" dirty="0"/>
              <a:t>Patients should be carefully evaluated by a multidisciplinary care team to determine if the benefits of resection of the primary tumor outweigh the risks. </a:t>
            </a:r>
          </a:p>
          <a:p>
            <a:r>
              <a:rPr lang="en-US" dirty="0"/>
              <a:t>Decreasing tumor burden is anecdotally noted to reduce the symptoms of catecholamine excess and may reduce the doses of controlling medications </a:t>
            </a:r>
          </a:p>
          <a:p>
            <a:r>
              <a:rPr lang="en-US" dirty="0"/>
              <a:t>Potential for improved response to systemic therapies in the setting of lower tumor burden. </a:t>
            </a:r>
          </a:p>
          <a:p>
            <a:endParaRPr lang="en-US" b="1" dirty="0"/>
          </a:p>
          <a:p>
            <a:r>
              <a:rPr lang="en-US" sz="3300" b="1" dirty="0"/>
              <a:t>Recommendation 6.3. We suggest that in selected cases of metastatic PPGL, resection of the primary tumor may be performed to improve overall survival. </a:t>
            </a:r>
          </a:p>
          <a:p>
            <a:r>
              <a:rPr lang="en-US" sz="3300" b="1" dirty="0"/>
              <a:t>Weak recommendation, low-quality evidence</a:t>
            </a:r>
            <a:r>
              <a:rPr lang="en-US" b="1" dirty="0"/>
              <a:t>.</a:t>
            </a:r>
          </a:p>
          <a:p>
            <a:endParaRPr lang="en-US" dirty="0"/>
          </a:p>
        </p:txBody>
      </p:sp>
      <p:sp>
        <p:nvSpPr>
          <p:cNvPr id="4" name="Title 1">
            <a:extLst>
              <a:ext uri="{FF2B5EF4-FFF2-40B4-BE49-F238E27FC236}">
                <a16:creationId xmlns:a16="http://schemas.microsoft.com/office/drawing/2014/main" id="{B3F5E718-BF12-5D42-994C-27485928057C}"/>
              </a:ext>
            </a:extLst>
          </p:cNvPr>
          <p:cNvSpPr>
            <a:spLocks noGrp="1"/>
          </p:cNvSpPr>
          <p:nvPr>
            <p:ph type="title"/>
          </p:nvPr>
        </p:nvSpPr>
        <p:spPr>
          <a:xfrm>
            <a:off x="170481" y="365125"/>
            <a:ext cx="11902699" cy="1325563"/>
          </a:xfrm>
        </p:spPr>
        <p:txBody>
          <a:bodyPr>
            <a:normAutofit/>
          </a:bodyPr>
          <a:lstStyle/>
          <a:p>
            <a:r>
              <a:rPr lang="en-US" sz="4000" b="1" dirty="0"/>
              <a:t>Malignant Pheochromocytoma and Paraganglioma</a:t>
            </a:r>
            <a:endParaRPr lang="en-US" sz="4000" dirty="0"/>
          </a:p>
        </p:txBody>
      </p:sp>
    </p:spTree>
    <p:extLst>
      <p:ext uri="{BB962C8B-B14F-4D97-AF65-F5344CB8AC3E}">
        <p14:creationId xmlns:p14="http://schemas.microsoft.com/office/powerpoint/2010/main" val="34766904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0E473-95B0-1F73-D4B4-825B2C40317F}"/>
              </a:ext>
            </a:extLst>
          </p:cNvPr>
          <p:cNvSpPr>
            <a:spLocks noGrp="1"/>
          </p:cNvSpPr>
          <p:nvPr>
            <p:ph type="title"/>
          </p:nvPr>
        </p:nvSpPr>
        <p:spPr>
          <a:xfrm>
            <a:off x="1003091" y="2242922"/>
            <a:ext cx="10515600" cy="1325563"/>
          </a:xfrm>
        </p:spPr>
        <p:txBody>
          <a:bodyPr>
            <a:normAutofit fontScale="90000"/>
          </a:bodyPr>
          <a:lstStyle/>
          <a:p>
            <a:pPr algn="ctr"/>
            <a:r>
              <a:rPr lang="en-US" sz="4800" dirty="0"/>
              <a:t>Technical Aspects of Adrenalectomy</a:t>
            </a:r>
            <a:br>
              <a:rPr lang="en-US" dirty="0"/>
            </a:br>
            <a:endParaRPr lang="en-US" dirty="0"/>
          </a:p>
        </p:txBody>
      </p:sp>
    </p:spTree>
    <p:extLst>
      <p:ext uri="{BB962C8B-B14F-4D97-AF65-F5344CB8AC3E}">
        <p14:creationId xmlns:p14="http://schemas.microsoft.com/office/powerpoint/2010/main" val="2422638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33A18-E16E-420A-BD80-9828D645C044}"/>
              </a:ext>
            </a:extLst>
          </p:cNvPr>
          <p:cNvSpPr>
            <a:spLocks noGrp="1"/>
          </p:cNvSpPr>
          <p:nvPr>
            <p:ph type="title"/>
          </p:nvPr>
        </p:nvSpPr>
        <p:spPr>
          <a:xfrm>
            <a:off x="662291" y="365125"/>
            <a:ext cx="10515600" cy="1325563"/>
          </a:xfrm>
        </p:spPr>
        <p:txBody>
          <a:bodyPr/>
          <a:lstStyle/>
          <a:p>
            <a:r>
              <a:rPr lang="en-US" dirty="0"/>
              <a:t>Guideline Author Disclosures</a:t>
            </a:r>
          </a:p>
        </p:txBody>
      </p:sp>
      <p:sp>
        <p:nvSpPr>
          <p:cNvPr id="3" name="Text Placeholder 2">
            <a:extLst>
              <a:ext uri="{FF2B5EF4-FFF2-40B4-BE49-F238E27FC236}">
                <a16:creationId xmlns:a16="http://schemas.microsoft.com/office/drawing/2014/main" id="{FD62606A-681F-42E0-88CA-DD9933464567}"/>
              </a:ext>
            </a:extLst>
          </p:cNvPr>
          <p:cNvSpPr>
            <a:spLocks noGrp="1"/>
          </p:cNvSpPr>
          <p:nvPr>
            <p:ph type="body" idx="1"/>
          </p:nvPr>
        </p:nvSpPr>
        <p:spPr>
          <a:xfrm>
            <a:off x="662291" y="1690688"/>
            <a:ext cx="10867417" cy="4486275"/>
          </a:xfrm>
        </p:spPr>
        <p:txBody>
          <a:bodyPr>
            <a:normAutofit fontScale="77500" lnSpcReduction="20000"/>
          </a:bodyPr>
          <a:lstStyle/>
          <a:p>
            <a:r>
              <a:rPr lang="en-US" sz="3800" dirty="0"/>
              <a:t>Members of the AAES guidelines for adrenalectomy disclosures </a:t>
            </a:r>
          </a:p>
          <a:p>
            <a:r>
              <a:rPr lang="en-US" b="1" i="0" dirty="0">
                <a:solidFill>
                  <a:srgbClr val="1F3864"/>
                </a:solidFill>
                <a:effectLst/>
                <a:latin typeface="Guardian TextSans Web"/>
              </a:rPr>
              <a:t>Conflict of Interest Disclosures:</a:t>
            </a:r>
            <a:r>
              <a:rPr lang="en-US" b="0" i="0" dirty="0">
                <a:solidFill>
                  <a:srgbClr val="1F3864"/>
                </a:solidFill>
                <a:effectLst/>
                <a:latin typeface="Guardian TextSans Web"/>
              </a:rPr>
              <a:t> Dr Wachtel reported grants from the National Institutes of Health (NIH), National Center for Advancing Translational Sciences (KL2 TR001879) during the activity period. Dr Jimenez reported research support from </a:t>
            </a:r>
            <a:r>
              <a:rPr lang="en-US" b="0" i="0" dirty="0" err="1">
                <a:solidFill>
                  <a:srgbClr val="1F3864"/>
                </a:solidFill>
                <a:effectLst/>
                <a:latin typeface="Guardian TextSans Web"/>
              </a:rPr>
              <a:t>Lantheus</a:t>
            </a:r>
            <a:r>
              <a:rPr lang="en-US" b="0" i="0" dirty="0">
                <a:solidFill>
                  <a:srgbClr val="1F3864"/>
                </a:solidFill>
                <a:effectLst/>
                <a:latin typeface="Guardian TextSans Web"/>
              </a:rPr>
              <a:t> Pharmaceuticals, </a:t>
            </a:r>
            <a:r>
              <a:rPr lang="en-US" b="0" i="0" dirty="0" err="1">
                <a:solidFill>
                  <a:srgbClr val="1F3864"/>
                </a:solidFill>
                <a:effectLst/>
                <a:latin typeface="Guardian TextSans Web"/>
              </a:rPr>
              <a:t>Progenics</a:t>
            </a:r>
            <a:r>
              <a:rPr lang="en-US" b="0" i="0" dirty="0">
                <a:solidFill>
                  <a:srgbClr val="1F3864"/>
                </a:solidFill>
                <a:effectLst/>
                <a:latin typeface="Guardian TextSans Web"/>
              </a:rPr>
              <a:t>, </a:t>
            </a:r>
            <a:r>
              <a:rPr lang="en-US" b="0" i="0" dirty="0" err="1">
                <a:solidFill>
                  <a:srgbClr val="1F3864"/>
                </a:solidFill>
                <a:effectLst/>
                <a:latin typeface="Guardian TextSans Web"/>
              </a:rPr>
              <a:t>Exelixis</a:t>
            </a:r>
            <a:r>
              <a:rPr lang="en-US" b="0" i="0" dirty="0">
                <a:solidFill>
                  <a:srgbClr val="1F3864"/>
                </a:solidFill>
                <a:effectLst/>
                <a:latin typeface="Guardian TextSans Web"/>
              </a:rPr>
              <a:t>, MSD, and Pfizer and serving on an advisory board for HRA Pharma and Pfizer during the activity period. Dr Berber reported consulting for Medtronic, </a:t>
            </a:r>
            <a:r>
              <a:rPr lang="en-US" b="0" i="0" dirty="0" err="1">
                <a:solidFill>
                  <a:srgbClr val="1F3864"/>
                </a:solidFill>
                <a:effectLst/>
                <a:latin typeface="Guardian TextSans Web"/>
              </a:rPr>
              <a:t>Aesculap</a:t>
            </a:r>
            <a:r>
              <a:rPr lang="en-US" b="0" i="0" dirty="0">
                <a:solidFill>
                  <a:srgbClr val="1F3864"/>
                </a:solidFill>
                <a:effectLst/>
                <a:latin typeface="Guardian TextSans Web"/>
              </a:rPr>
              <a:t>, and Ethicon outside the submitted work. Dr Hammer reported being a founder of and consultant for </a:t>
            </a:r>
            <a:r>
              <a:rPr lang="en-US" b="0" i="0" dirty="0" err="1">
                <a:solidFill>
                  <a:srgbClr val="1F3864"/>
                </a:solidFill>
                <a:effectLst/>
                <a:latin typeface="Guardian TextSans Web"/>
              </a:rPr>
              <a:t>Vasaragen</a:t>
            </a:r>
            <a:r>
              <a:rPr lang="en-US" b="0" i="0" dirty="0">
                <a:solidFill>
                  <a:srgbClr val="1F3864"/>
                </a:solidFill>
                <a:effectLst/>
                <a:latin typeface="Guardian TextSans Web"/>
              </a:rPr>
              <a:t>, having patents for diagnostics via </a:t>
            </a:r>
            <a:r>
              <a:rPr lang="en-US" b="0" i="0" dirty="0" err="1">
                <a:solidFill>
                  <a:srgbClr val="1F3864"/>
                </a:solidFill>
                <a:effectLst/>
                <a:latin typeface="Guardian TextSans Web"/>
              </a:rPr>
              <a:t>Vasaragen</a:t>
            </a:r>
            <a:r>
              <a:rPr lang="en-US" b="0" i="0" dirty="0">
                <a:solidFill>
                  <a:srgbClr val="1F3864"/>
                </a:solidFill>
                <a:effectLst/>
                <a:latin typeface="Guardian TextSans Web"/>
              </a:rPr>
              <a:t> and the University of Michigan, and being the editor or associate editor of two textbooks outside the submitted work. Dr </a:t>
            </a:r>
            <a:r>
              <a:rPr lang="en-US" b="0" i="0" dirty="0" err="1">
                <a:solidFill>
                  <a:srgbClr val="1F3864"/>
                </a:solidFill>
                <a:effectLst/>
                <a:latin typeface="Guardian TextSans Web"/>
              </a:rPr>
              <a:t>Bancos</a:t>
            </a:r>
            <a:r>
              <a:rPr lang="en-US" b="0" i="0" dirty="0">
                <a:solidFill>
                  <a:srgbClr val="1F3864"/>
                </a:solidFill>
                <a:effectLst/>
                <a:latin typeface="Guardian TextSans Web"/>
              </a:rPr>
              <a:t> reported grants from the NIH and fees to her institution from HRA Pharma, </a:t>
            </a:r>
            <a:r>
              <a:rPr lang="en-US" b="0" i="0" dirty="0" err="1">
                <a:solidFill>
                  <a:srgbClr val="1F3864"/>
                </a:solidFill>
                <a:effectLst/>
                <a:latin typeface="Guardian TextSans Web"/>
              </a:rPr>
              <a:t>Corcept</a:t>
            </a:r>
            <a:r>
              <a:rPr lang="en-US" b="0" i="0" dirty="0">
                <a:solidFill>
                  <a:srgbClr val="1F3864"/>
                </a:solidFill>
                <a:effectLst/>
                <a:latin typeface="Guardian TextSans Web"/>
              </a:rPr>
              <a:t>, </a:t>
            </a:r>
            <a:r>
              <a:rPr lang="en-US" b="0" i="0" dirty="0" err="1">
                <a:solidFill>
                  <a:srgbClr val="1F3864"/>
                </a:solidFill>
                <a:effectLst/>
                <a:latin typeface="Guardian TextSans Web"/>
              </a:rPr>
              <a:t>Lantheus</a:t>
            </a:r>
            <a:r>
              <a:rPr lang="en-US" b="0" i="0" dirty="0">
                <a:solidFill>
                  <a:srgbClr val="1F3864"/>
                </a:solidFill>
                <a:effectLst/>
                <a:latin typeface="Guardian TextSans Web"/>
              </a:rPr>
              <a:t>, </a:t>
            </a:r>
            <a:r>
              <a:rPr lang="en-US" b="0" i="0" dirty="0" err="1">
                <a:solidFill>
                  <a:srgbClr val="1F3864"/>
                </a:solidFill>
                <a:effectLst/>
                <a:latin typeface="Guardian TextSans Web"/>
              </a:rPr>
              <a:t>Recordati</a:t>
            </a:r>
            <a:r>
              <a:rPr lang="en-US" b="0" i="0" dirty="0">
                <a:solidFill>
                  <a:srgbClr val="1F3864"/>
                </a:solidFill>
                <a:effectLst/>
                <a:latin typeface="Guardian TextSans Web"/>
              </a:rPr>
              <a:t>, Spruce, Sparrow, and </a:t>
            </a:r>
            <a:r>
              <a:rPr lang="en-US" b="0" i="0" dirty="0" err="1">
                <a:solidFill>
                  <a:srgbClr val="1F3864"/>
                </a:solidFill>
                <a:effectLst/>
                <a:latin typeface="Guardian TextSans Web"/>
              </a:rPr>
              <a:t>Adrenas</a:t>
            </a:r>
            <a:r>
              <a:rPr lang="en-US" b="0" i="0" dirty="0">
                <a:solidFill>
                  <a:srgbClr val="1F3864"/>
                </a:solidFill>
                <a:effectLst/>
                <a:latin typeface="Guardian TextSans Web"/>
              </a:rPr>
              <a:t> outside the submitted work. Dr Asa reported serving as an advisor for Leica Biosystems, Ibex Medical Analytics, and Iron Mountain outside the submitted work. Dr Fahey reported being a consultant and investor in </a:t>
            </a:r>
            <a:r>
              <a:rPr lang="en-US" b="0" i="0" dirty="0" err="1">
                <a:solidFill>
                  <a:srgbClr val="1F3864"/>
                </a:solidFill>
                <a:effectLst/>
                <a:latin typeface="Guardian TextSans Web"/>
              </a:rPr>
              <a:t>Mediflix</a:t>
            </a:r>
            <a:r>
              <a:rPr lang="en-US" b="0" i="0" dirty="0">
                <a:solidFill>
                  <a:srgbClr val="1F3864"/>
                </a:solidFill>
                <a:effectLst/>
                <a:latin typeface="Guardian TextSans Web"/>
              </a:rPr>
              <a:t> Inc. No other disclosures were reported</a:t>
            </a:r>
            <a:endParaRPr lang="en-US" dirty="0">
              <a:solidFill>
                <a:srgbClr val="1F3864"/>
              </a:solidFill>
            </a:endParaRPr>
          </a:p>
          <a:p>
            <a:endParaRPr lang="en-US" dirty="0"/>
          </a:p>
        </p:txBody>
      </p:sp>
    </p:spTree>
    <p:extLst>
      <p:ext uri="{BB962C8B-B14F-4D97-AF65-F5344CB8AC3E}">
        <p14:creationId xmlns:p14="http://schemas.microsoft.com/office/powerpoint/2010/main" val="378516558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7FEB6-9D31-4759-8252-D277149EC84A}"/>
              </a:ext>
            </a:extLst>
          </p:cNvPr>
          <p:cNvSpPr>
            <a:spLocks noGrp="1"/>
          </p:cNvSpPr>
          <p:nvPr>
            <p:ph type="title"/>
          </p:nvPr>
        </p:nvSpPr>
        <p:spPr>
          <a:xfrm>
            <a:off x="838200" y="459718"/>
            <a:ext cx="10515600" cy="1325563"/>
          </a:xfrm>
        </p:spPr>
        <p:txBody>
          <a:bodyPr>
            <a:normAutofit fontScale="90000"/>
          </a:bodyPr>
          <a:lstStyle/>
          <a:p>
            <a:r>
              <a:rPr lang="en-US" sz="3200" dirty="0"/>
              <a:t>In patients undergoing adrenalectomy, what is the benefit of minimally invasive surgery compared with open surgery on perioperative outcomes?</a:t>
            </a:r>
          </a:p>
        </p:txBody>
      </p:sp>
      <p:sp>
        <p:nvSpPr>
          <p:cNvPr id="7" name="Text Placeholder 2">
            <a:extLst>
              <a:ext uri="{FF2B5EF4-FFF2-40B4-BE49-F238E27FC236}">
                <a16:creationId xmlns:a16="http://schemas.microsoft.com/office/drawing/2014/main" id="{7E539D0E-93B9-309B-2F71-F9418727A8F5}"/>
              </a:ext>
            </a:extLst>
          </p:cNvPr>
          <p:cNvSpPr>
            <a:spLocks noGrp="1"/>
          </p:cNvSpPr>
          <p:nvPr>
            <p:ph type="body" idx="1"/>
          </p:nvPr>
        </p:nvSpPr>
        <p:spPr>
          <a:xfrm>
            <a:off x="983672" y="1785281"/>
            <a:ext cx="11208327" cy="5072719"/>
          </a:xfrm>
        </p:spPr>
        <p:txBody>
          <a:bodyPr>
            <a:noAutofit/>
          </a:bodyPr>
          <a:lstStyle/>
          <a:p>
            <a:r>
              <a:rPr lang="en-US" sz="2900" dirty="0">
                <a:solidFill>
                  <a:srgbClr val="1F3864"/>
                </a:solidFill>
              </a:rPr>
              <a:t>Open Adrenalectomy</a:t>
            </a:r>
          </a:p>
          <a:p>
            <a:pPr lvl="1"/>
            <a:r>
              <a:rPr lang="en-US" sz="2500" dirty="0">
                <a:solidFill>
                  <a:srgbClr val="1F3864"/>
                </a:solidFill>
              </a:rPr>
              <a:t>Procedure of choice for </a:t>
            </a:r>
            <a:r>
              <a:rPr lang="en-US" sz="2500" i="1" dirty="0">
                <a:solidFill>
                  <a:srgbClr val="1F3864"/>
                </a:solidFill>
              </a:rPr>
              <a:t>en-bloc</a:t>
            </a:r>
            <a:r>
              <a:rPr lang="en-US" sz="2500" dirty="0">
                <a:solidFill>
                  <a:srgbClr val="1F3864"/>
                </a:solidFill>
              </a:rPr>
              <a:t> and multivisceral resections</a:t>
            </a:r>
          </a:p>
          <a:p>
            <a:pPr lvl="1"/>
            <a:r>
              <a:rPr lang="en-US" sz="2500" dirty="0">
                <a:solidFill>
                  <a:srgbClr val="1F3864"/>
                </a:solidFill>
              </a:rPr>
              <a:t>Large tumors not amenable to a minimally invasive approach</a:t>
            </a:r>
          </a:p>
          <a:p>
            <a:pPr lvl="1"/>
            <a:r>
              <a:rPr lang="en-US" sz="2500" dirty="0">
                <a:solidFill>
                  <a:srgbClr val="1F3864"/>
                </a:solidFill>
              </a:rPr>
              <a:t>Patients medically unfit to tolerate insufflation of the abdominal cavity</a:t>
            </a:r>
          </a:p>
          <a:p>
            <a:endParaRPr lang="en-US" sz="2900" dirty="0">
              <a:solidFill>
                <a:srgbClr val="1F3864"/>
              </a:solidFill>
            </a:endParaRPr>
          </a:p>
          <a:p>
            <a:r>
              <a:rPr lang="en-US" sz="2900" dirty="0">
                <a:solidFill>
                  <a:srgbClr val="1F3864"/>
                </a:solidFill>
              </a:rPr>
              <a:t>Minimally Invasive Adrenalectomy</a:t>
            </a:r>
          </a:p>
          <a:p>
            <a:pPr lvl="1"/>
            <a:r>
              <a:rPr lang="en-US" sz="2500" dirty="0">
                <a:solidFill>
                  <a:srgbClr val="1F3864"/>
                </a:solidFill>
              </a:rPr>
              <a:t>Laparoscopic approach less costly than robotic-assisted approaches</a:t>
            </a:r>
          </a:p>
          <a:p>
            <a:pPr lvl="1"/>
            <a:r>
              <a:rPr lang="en-US" sz="2500" dirty="0">
                <a:solidFill>
                  <a:srgbClr val="1F3864"/>
                </a:solidFill>
              </a:rPr>
              <a:t>Robotic approaches have improved surgeon ergonomics</a:t>
            </a:r>
          </a:p>
          <a:p>
            <a:pPr lvl="1"/>
            <a:r>
              <a:rPr lang="en-US" sz="2500" dirty="0">
                <a:solidFill>
                  <a:srgbClr val="1F3864"/>
                </a:solidFill>
              </a:rPr>
              <a:t>Transabdominal positioning and anatomy are familiar for many surgeons</a:t>
            </a:r>
          </a:p>
          <a:p>
            <a:pPr lvl="1"/>
            <a:r>
              <a:rPr lang="en-US" sz="2500" dirty="0">
                <a:solidFill>
                  <a:srgbClr val="1F3864"/>
                </a:solidFill>
              </a:rPr>
              <a:t>Retroperitoneal approach avoids intra-abdominal adhesions, lower incidence of hernias, no repositioning for bilateral adrenalectomy</a:t>
            </a:r>
          </a:p>
        </p:txBody>
      </p:sp>
    </p:spTree>
    <p:extLst>
      <p:ext uri="{BB962C8B-B14F-4D97-AF65-F5344CB8AC3E}">
        <p14:creationId xmlns:p14="http://schemas.microsoft.com/office/powerpoint/2010/main" val="8152201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7FEB6-9D31-4759-8252-D277149EC84A}"/>
              </a:ext>
            </a:extLst>
          </p:cNvPr>
          <p:cNvSpPr>
            <a:spLocks noGrp="1"/>
          </p:cNvSpPr>
          <p:nvPr>
            <p:ph type="title"/>
          </p:nvPr>
        </p:nvSpPr>
        <p:spPr>
          <a:xfrm>
            <a:off x="838200" y="459718"/>
            <a:ext cx="10515600" cy="1325563"/>
          </a:xfrm>
        </p:spPr>
        <p:txBody>
          <a:bodyPr>
            <a:noAutofit/>
          </a:bodyPr>
          <a:lstStyle/>
          <a:p>
            <a:r>
              <a:rPr lang="en-US" sz="3100" dirty="0"/>
              <a:t>In patients undergoing adrenalectomy, what is the benefit of minimally invasive surgery compared with open surgery on perioperative outcomes?</a:t>
            </a:r>
          </a:p>
        </p:txBody>
      </p:sp>
      <p:sp>
        <p:nvSpPr>
          <p:cNvPr id="4" name="Text Placeholder 2">
            <a:extLst>
              <a:ext uri="{FF2B5EF4-FFF2-40B4-BE49-F238E27FC236}">
                <a16:creationId xmlns:a16="http://schemas.microsoft.com/office/drawing/2014/main" id="{02B23251-CAB9-76AA-A098-A228681EC883}"/>
              </a:ext>
            </a:extLst>
          </p:cNvPr>
          <p:cNvSpPr txBox="1">
            <a:spLocks/>
          </p:cNvSpPr>
          <p:nvPr/>
        </p:nvSpPr>
        <p:spPr>
          <a:xfrm>
            <a:off x="678872" y="1978024"/>
            <a:ext cx="11513127" cy="4879975"/>
          </a:xfrm>
          <a:prstGeom prst="rect">
            <a:avLst/>
          </a:prstGeom>
          <a:noFill/>
          <a:ln>
            <a:noFill/>
          </a:ln>
        </p:spPr>
        <p:txBody>
          <a:bodyPr spcFirstLastPara="1" wrap="square" lIns="91425" tIns="45700" rIns="91425" bIns="45700" anchor="t" anchorCtr="0">
            <a:normAutofit fontScale="25000" lnSpcReduction="20000"/>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r>
              <a:rPr lang="en-US" sz="11600" dirty="0">
                <a:solidFill>
                  <a:srgbClr val="1F3864"/>
                </a:solidFill>
                <a:latin typeface="Calibri" panose="020F0502020204030204" pitchFamily="34" charset="0"/>
                <a:cs typeface="Calibri" panose="020F0502020204030204" pitchFamily="34" charset="0"/>
              </a:rPr>
              <a:t>Minimally invasive approaches have been associated with decreased pain, shorter hospitalization, and more rapid recovery compared to open. </a:t>
            </a:r>
          </a:p>
          <a:p>
            <a:r>
              <a:rPr lang="en-US" sz="11600" dirty="0">
                <a:solidFill>
                  <a:srgbClr val="1F3864"/>
                </a:solidFill>
                <a:latin typeface="Calibri" panose="020F0502020204030204" pitchFamily="34" charset="0"/>
                <a:cs typeface="Calibri" panose="020F0502020204030204" pitchFamily="34" charset="0"/>
              </a:rPr>
              <a:t>No prospective, randomized trials have compared laparoscopic to open adrenalectomy approaches</a:t>
            </a:r>
          </a:p>
          <a:p>
            <a:endParaRPr lang="en-US" sz="11600" dirty="0">
              <a:solidFill>
                <a:srgbClr val="1F3864"/>
              </a:solidFill>
              <a:latin typeface="Calibri" panose="020F0502020204030204" pitchFamily="34" charset="0"/>
              <a:cs typeface="Calibri" panose="020F0502020204030204" pitchFamily="34" charset="0"/>
            </a:endParaRPr>
          </a:p>
          <a:p>
            <a:r>
              <a:rPr lang="en-US" sz="11600" b="1" i="0" dirty="0">
                <a:solidFill>
                  <a:srgbClr val="1F3864"/>
                </a:solidFill>
                <a:effectLst/>
                <a:latin typeface="Calibri" panose="020F0502020204030204" pitchFamily="34" charset="0"/>
                <a:cs typeface="Calibri" panose="020F0502020204030204" pitchFamily="34" charset="0"/>
              </a:rPr>
              <a:t>Recommendation 7.1: When patient and tumor characteristics are appropriate, we recommend minimally invasive adrenalectomy over open adrenalectomy because of improved perioperative morbidity.</a:t>
            </a:r>
          </a:p>
          <a:p>
            <a:r>
              <a:rPr lang="en-US" sz="11600" b="1" i="0" dirty="0">
                <a:solidFill>
                  <a:srgbClr val="1F3864"/>
                </a:solidFill>
                <a:effectLst/>
                <a:latin typeface="Calibri" panose="020F0502020204030204" pitchFamily="34" charset="0"/>
                <a:cs typeface="Calibri" panose="020F0502020204030204" pitchFamily="34" charset="0"/>
              </a:rPr>
              <a:t>Strong recommendation, low-quality evidence.</a:t>
            </a:r>
            <a:endParaRPr lang="en-US" sz="11600" b="1" dirty="0">
              <a:solidFill>
                <a:srgbClr val="1F3864"/>
              </a:solidFill>
              <a:latin typeface="Calibri" panose="020F0502020204030204" pitchFamily="34" charset="0"/>
              <a:cs typeface="Calibri" panose="020F0502020204030204" pitchFamily="34" charset="0"/>
            </a:endParaRPr>
          </a:p>
          <a:p>
            <a:endParaRPr lang="en-US" sz="11200" dirty="0">
              <a:solidFill>
                <a:srgbClr val="000000"/>
              </a:solidFill>
              <a:latin typeface="Guardian TextSans Web"/>
            </a:endParaRPr>
          </a:p>
          <a:p>
            <a:endParaRPr lang="en-US" sz="11200" dirty="0">
              <a:solidFill>
                <a:srgbClr val="000000"/>
              </a:solidFill>
              <a:latin typeface="Guardian TextSans Web"/>
            </a:endParaRPr>
          </a:p>
          <a:p>
            <a:endParaRPr lang="en-US" dirty="0">
              <a:solidFill>
                <a:srgbClr val="000000"/>
              </a:solidFill>
              <a:latin typeface="Guardian TextSans Web"/>
            </a:endParaRPr>
          </a:p>
          <a:p>
            <a:endParaRPr lang="en-US" dirty="0"/>
          </a:p>
        </p:txBody>
      </p:sp>
    </p:spTree>
    <p:extLst>
      <p:ext uri="{BB962C8B-B14F-4D97-AF65-F5344CB8AC3E}">
        <p14:creationId xmlns:p14="http://schemas.microsoft.com/office/powerpoint/2010/main" val="3957076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7FEB6-9D31-4759-8252-D277149EC84A}"/>
              </a:ext>
            </a:extLst>
          </p:cNvPr>
          <p:cNvSpPr>
            <a:spLocks noGrp="1"/>
          </p:cNvSpPr>
          <p:nvPr>
            <p:ph type="title"/>
          </p:nvPr>
        </p:nvSpPr>
        <p:spPr>
          <a:xfrm>
            <a:off x="838200" y="459718"/>
            <a:ext cx="10515600" cy="1325563"/>
          </a:xfrm>
        </p:spPr>
        <p:txBody>
          <a:bodyPr>
            <a:normAutofit fontScale="90000"/>
          </a:bodyPr>
          <a:lstStyle/>
          <a:p>
            <a:r>
              <a:rPr lang="en-US" sz="3200" dirty="0"/>
              <a:t>In patients undergoing adrenalectomy, what is the benefit of minimally invasive surgery compared with open surgery on perioperative outcomes?</a:t>
            </a:r>
          </a:p>
        </p:txBody>
      </p:sp>
      <p:sp>
        <p:nvSpPr>
          <p:cNvPr id="4" name="Text Placeholder 2">
            <a:extLst>
              <a:ext uri="{FF2B5EF4-FFF2-40B4-BE49-F238E27FC236}">
                <a16:creationId xmlns:a16="http://schemas.microsoft.com/office/drawing/2014/main" id="{02B23251-CAB9-76AA-A098-A228681EC883}"/>
              </a:ext>
            </a:extLst>
          </p:cNvPr>
          <p:cNvSpPr txBox="1">
            <a:spLocks/>
          </p:cNvSpPr>
          <p:nvPr/>
        </p:nvSpPr>
        <p:spPr>
          <a:xfrm>
            <a:off x="838200" y="1978025"/>
            <a:ext cx="10668000" cy="1450976"/>
          </a:xfrm>
          <a:prstGeom prst="rect">
            <a:avLst/>
          </a:prstGeom>
          <a:noFill/>
          <a:ln>
            <a:noFill/>
          </a:ln>
        </p:spPr>
        <p:txBody>
          <a:bodyPr spcFirstLastPara="1" wrap="square" lIns="91425" tIns="45700" rIns="91425" bIns="45700" anchor="t" anchorCtr="0">
            <a:normAutofit fontScale="92500" lnSpcReduction="20000"/>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lang="en-US" sz="11200" dirty="0">
              <a:solidFill>
                <a:srgbClr val="000000"/>
              </a:solidFill>
              <a:latin typeface="Guardian TextSans Web"/>
            </a:endParaRPr>
          </a:p>
          <a:p>
            <a:endParaRPr lang="en-US" sz="11200" dirty="0">
              <a:solidFill>
                <a:srgbClr val="000000"/>
              </a:solidFill>
              <a:latin typeface="Guardian TextSans Web"/>
            </a:endParaRPr>
          </a:p>
          <a:p>
            <a:endParaRPr lang="en-US" dirty="0">
              <a:solidFill>
                <a:srgbClr val="000000"/>
              </a:solidFill>
              <a:latin typeface="Guardian TextSans Web"/>
            </a:endParaRPr>
          </a:p>
          <a:p>
            <a:endParaRPr lang="en-US" dirty="0"/>
          </a:p>
        </p:txBody>
      </p:sp>
      <p:graphicFrame>
        <p:nvGraphicFramePr>
          <p:cNvPr id="3" name="Table 2">
            <a:extLst>
              <a:ext uri="{FF2B5EF4-FFF2-40B4-BE49-F238E27FC236}">
                <a16:creationId xmlns:a16="http://schemas.microsoft.com/office/drawing/2014/main" id="{04DDC493-C77B-3AD5-04A9-DA89FC521B08}"/>
              </a:ext>
            </a:extLst>
          </p:cNvPr>
          <p:cNvGraphicFramePr>
            <a:graphicFrameLocks noGrp="1"/>
          </p:cNvGraphicFramePr>
          <p:nvPr>
            <p:extLst>
              <p:ext uri="{D42A27DB-BD31-4B8C-83A1-F6EECF244321}">
                <p14:modId xmlns:p14="http://schemas.microsoft.com/office/powerpoint/2010/main" val="375084265"/>
              </p:ext>
            </p:extLst>
          </p:nvPr>
        </p:nvGraphicFramePr>
        <p:xfrm>
          <a:off x="0" y="1888177"/>
          <a:ext cx="12192000" cy="3787199"/>
        </p:xfrm>
        <a:graphic>
          <a:graphicData uri="http://schemas.openxmlformats.org/drawingml/2006/table">
            <a:tbl>
              <a:tblPr firstRow="1" bandRow="1">
                <a:tableStyleId>{5C22544A-7EE6-4342-B048-85BDC9FD1C3A}</a:tableStyleId>
              </a:tblPr>
              <a:tblGrid>
                <a:gridCol w="5404367">
                  <a:extLst>
                    <a:ext uri="{9D8B030D-6E8A-4147-A177-3AD203B41FA5}">
                      <a16:colId xmlns:a16="http://schemas.microsoft.com/office/drawing/2014/main" val="1323332142"/>
                    </a:ext>
                  </a:extLst>
                </a:gridCol>
                <a:gridCol w="6787633">
                  <a:extLst>
                    <a:ext uri="{9D8B030D-6E8A-4147-A177-3AD203B41FA5}">
                      <a16:colId xmlns:a16="http://schemas.microsoft.com/office/drawing/2014/main" val="974693963"/>
                    </a:ext>
                  </a:extLst>
                </a:gridCol>
              </a:tblGrid>
              <a:tr h="394386">
                <a:tc>
                  <a:txBody>
                    <a:bodyPr/>
                    <a:lstStyle/>
                    <a:p>
                      <a:r>
                        <a:rPr lang="en-US" sz="2000" dirty="0">
                          <a:latin typeface="Calibri" panose="020F0502020204030204" pitchFamily="34" charset="0"/>
                          <a:cs typeface="Calibri" panose="020F0502020204030204" pitchFamily="34" charset="0"/>
                        </a:rPr>
                        <a:t>Pathology</a:t>
                      </a:r>
                    </a:p>
                  </a:txBody>
                  <a:tcPr/>
                </a:tc>
                <a:tc>
                  <a:txBody>
                    <a:bodyPr/>
                    <a:lstStyle/>
                    <a:p>
                      <a:r>
                        <a:rPr lang="en-US" sz="2000" dirty="0">
                          <a:latin typeface="Calibri" panose="020F0502020204030204" pitchFamily="34" charset="0"/>
                          <a:cs typeface="Calibri" panose="020F0502020204030204" pitchFamily="34" charset="0"/>
                        </a:rPr>
                        <a:t>Operative Approach</a:t>
                      </a:r>
                    </a:p>
                  </a:txBody>
                  <a:tcPr/>
                </a:tc>
                <a:extLst>
                  <a:ext uri="{0D108BD9-81ED-4DB2-BD59-A6C34878D82A}">
                    <a16:rowId xmlns:a16="http://schemas.microsoft.com/office/drawing/2014/main" val="1550807756"/>
                  </a:ext>
                </a:extLst>
              </a:tr>
              <a:tr h="394386">
                <a:tc>
                  <a:txBody>
                    <a:bodyPr/>
                    <a:lstStyle/>
                    <a:p>
                      <a:r>
                        <a:rPr lang="en-US" sz="2000" dirty="0">
                          <a:latin typeface="Calibri" panose="020F0502020204030204" pitchFamily="34" charset="0"/>
                          <a:cs typeface="Calibri" panose="020F0502020204030204" pitchFamily="34" charset="0"/>
                        </a:rPr>
                        <a:t>Adrenal Incidentaloma</a:t>
                      </a:r>
                    </a:p>
                  </a:txBody>
                  <a:tcPr/>
                </a:tc>
                <a:tc>
                  <a:txBody>
                    <a:bodyPr/>
                    <a:lstStyle/>
                    <a:p>
                      <a:r>
                        <a:rPr lang="en-US" sz="2000" dirty="0">
                          <a:latin typeface="Calibri" panose="020F0502020204030204" pitchFamily="34" charset="0"/>
                          <a:cs typeface="Calibri" panose="020F0502020204030204" pitchFamily="34" charset="0"/>
                        </a:rPr>
                        <a:t>Minimally Invasive*</a:t>
                      </a:r>
                    </a:p>
                  </a:txBody>
                  <a:tcPr/>
                </a:tc>
                <a:extLst>
                  <a:ext uri="{0D108BD9-81ED-4DB2-BD59-A6C34878D82A}">
                    <a16:rowId xmlns:a16="http://schemas.microsoft.com/office/drawing/2014/main" val="651805970"/>
                  </a:ext>
                </a:extLst>
              </a:tr>
              <a:tr h="416111">
                <a:tc>
                  <a:txBody>
                    <a:bodyPr/>
                    <a:lstStyle/>
                    <a:p>
                      <a:r>
                        <a:rPr lang="en-US" sz="2000" dirty="0">
                          <a:latin typeface="Calibri" panose="020F0502020204030204" pitchFamily="34" charset="0"/>
                          <a:cs typeface="Calibri" panose="020F0502020204030204" pitchFamily="34" charset="0"/>
                        </a:rPr>
                        <a:t>Primary Aldosteronism</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000" dirty="0">
                          <a:latin typeface="Calibri" panose="020F0502020204030204" pitchFamily="34" charset="0"/>
                          <a:cs typeface="Calibri" panose="020F0502020204030204" pitchFamily="34" charset="0"/>
                        </a:rPr>
                        <a:t>Minimally Invasive*</a:t>
                      </a:r>
                    </a:p>
                  </a:txBody>
                  <a:tcPr/>
                </a:tc>
                <a:extLst>
                  <a:ext uri="{0D108BD9-81ED-4DB2-BD59-A6C34878D82A}">
                    <a16:rowId xmlns:a16="http://schemas.microsoft.com/office/drawing/2014/main" val="305115999"/>
                  </a:ext>
                </a:extLst>
              </a:tr>
              <a:tr h="551061">
                <a:tc>
                  <a:txBody>
                    <a:bodyPr/>
                    <a:lstStyle/>
                    <a:p>
                      <a:r>
                        <a:rPr lang="en-US" sz="2000" dirty="0">
                          <a:latin typeface="Calibri" panose="020F0502020204030204" pitchFamily="34" charset="0"/>
                          <a:cs typeface="Calibri" panose="020F0502020204030204" pitchFamily="34" charset="0"/>
                        </a:rPr>
                        <a:t>ACTH-Independent Hypercortisolism (Mild autonomous cortisol secretion, Overt Cushing’s)</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000" dirty="0">
                          <a:latin typeface="Calibri" panose="020F0502020204030204" pitchFamily="34" charset="0"/>
                          <a:cs typeface="Calibri" panose="020F0502020204030204" pitchFamily="34" charset="0"/>
                        </a:rPr>
                        <a:t>Minimally Invasive*</a:t>
                      </a:r>
                    </a:p>
                  </a:txBody>
                  <a:tcPr/>
                </a:tc>
                <a:extLst>
                  <a:ext uri="{0D108BD9-81ED-4DB2-BD59-A6C34878D82A}">
                    <a16:rowId xmlns:a16="http://schemas.microsoft.com/office/drawing/2014/main" val="999150586"/>
                  </a:ext>
                </a:extLst>
              </a:tr>
              <a:tr h="640080">
                <a:tc>
                  <a:txBody>
                    <a:bodyPr/>
                    <a:lstStyle/>
                    <a:p>
                      <a:r>
                        <a:rPr lang="en-US" sz="2000" dirty="0">
                          <a:latin typeface="Calibri" panose="020F0502020204030204" pitchFamily="34" charset="0"/>
                          <a:cs typeface="Calibri" panose="020F0502020204030204" pitchFamily="34" charset="0"/>
                        </a:rPr>
                        <a:t>Pheochromocytoma and </a:t>
                      </a:r>
                      <a:r>
                        <a:rPr lang="en-US" sz="2000" dirty="0" err="1">
                          <a:latin typeface="Calibri" panose="020F0502020204030204" pitchFamily="34" charset="0"/>
                          <a:cs typeface="Calibri" panose="020F0502020204030204" pitchFamily="34" charset="0"/>
                        </a:rPr>
                        <a:t>Paraganglionoma</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000" dirty="0">
                          <a:latin typeface="Calibri" panose="020F0502020204030204" pitchFamily="34" charset="0"/>
                          <a:cs typeface="Calibri" panose="020F0502020204030204" pitchFamily="34" charset="0"/>
                        </a:rPr>
                        <a:t>Either minimally invasive* or open, consider cortical-sparing if bilateral pheochromocytoma</a:t>
                      </a:r>
                    </a:p>
                  </a:txBody>
                  <a:tcPr/>
                </a:tc>
                <a:extLst>
                  <a:ext uri="{0D108BD9-81ED-4DB2-BD59-A6C34878D82A}">
                    <a16:rowId xmlns:a16="http://schemas.microsoft.com/office/drawing/2014/main" val="128397073"/>
                  </a:ext>
                </a:extLst>
              </a:tr>
              <a:tr h="780288">
                <a:tc>
                  <a:txBody>
                    <a:bodyPr/>
                    <a:lstStyle/>
                    <a:p>
                      <a:r>
                        <a:rPr lang="en-US" sz="2000" dirty="0">
                          <a:latin typeface="Calibri" panose="020F0502020204030204" pitchFamily="34" charset="0"/>
                          <a:cs typeface="Calibri" panose="020F0502020204030204" pitchFamily="34" charset="0"/>
                        </a:rPr>
                        <a:t>Adrenocortical Carcinoma</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000" i="1" dirty="0">
                          <a:latin typeface="Calibri" panose="020F0502020204030204" pitchFamily="34" charset="0"/>
                          <a:cs typeface="Calibri" panose="020F0502020204030204" pitchFamily="34" charset="0"/>
                        </a:rPr>
                        <a:t>En-bloc</a:t>
                      </a:r>
                      <a:r>
                        <a:rPr lang="en-US" sz="2000" i="0" dirty="0">
                          <a:latin typeface="Calibri" panose="020F0502020204030204" pitchFamily="34" charset="0"/>
                          <a:cs typeface="Calibri" panose="020F0502020204030204" pitchFamily="34" charset="0"/>
                        </a:rPr>
                        <a:t> resection with intact capsule and microscopically negative margin (R0); open approach preferred</a:t>
                      </a:r>
                      <a:endParaRPr lang="en-US" sz="2000" i="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61086182"/>
                  </a:ext>
                </a:extLst>
              </a:tr>
              <a:tr h="394386">
                <a:tc>
                  <a:txBody>
                    <a:bodyPr/>
                    <a:lstStyle/>
                    <a:p>
                      <a:r>
                        <a:rPr lang="en-US" sz="2000" dirty="0">
                          <a:latin typeface="Calibri" panose="020F0502020204030204" pitchFamily="34" charset="0"/>
                          <a:cs typeface="Calibri" panose="020F0502020204030204" pitchFamily="34" charset="0"/>
                        </a:rPr>
                        <a:t>Metastasis</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000" dirty="0">
                          <a:latin typeface="Calibri" panose="020F0502020204030204" pitchFamily="34" charset="0"/>
                          <a:cs typeface="Calibri" panose="020F0502020204030204" pitchFamily="34" charset="0"/>
                        </a:rPr>
                        <a:t>Either minimally invasive* or open</a:t>
                      </a:r>
                    </a:p>
                  </a:txBody>
                  <a:tcPr/>
                </a:tc>
                <a:extLst>
                  <a:ext uri="{0D108BD9-81ED-4DB2-BD59-A6C34878D82A}">
                    <a16:rowId xmlns:a16="http://schemas.microsoft.com/office/drawing/2014/main" val="1372956580"/>
                  </a:ext>
                </a:extLst>
              </a:tr>
            </a:tbl>
          </a:graphicData>
        </a:graphic>
      </p:graphicFrame>
      <p:sp>
        <p:nvSpPr>
          <p:cNvPr id="7" name="Text Placeholder 2">
            <a:extLst>
              <a:ext uri="{FF2B5EF4-FFF2-40B4-BE49-F238E27FC236}">
                <a16:creationId xmlns:a16="http://schemas.microsoft.com/office/drawing/2014/main" id="{7E539D0E-93B9-309B-2F71-F9418727A8F5}"/>
              </a:ext>
            </a:extLst>
          </p:cNvPr>
          <p:cNvSpPr>
            <a:spLocks noGrp="1"/>
          </p:cNvSpPr>
          <p:nvPr>
            <p:ph type="body" idx="1"/>
          </p:nvPr>
        </p:nvSpPr>
        <p:spPr>
          <a:xfrm>
            <a:off x="752856" y="6083072"/>
            <a:ext cx="10515600" cy="93891"/>
          </a:xfrm>
        </p:spPr>
        <p:txBody>
          <a:bodyPr>
            <a:noAutofit/>
          </a:bodyPr>
          <a:lstStyle/>
          <a:p>
            <a:pPr marL="114300" indent="0">
              <a:buNone/>
            </a:pPr>
            <a:r>
              <a:rPr lang="en-US" sz="1500" b="1" dirty="0">
                <a:solidFill>
                  <a:srgbClr val="000000"/>
                </a:solidFill>
                <a:latin typeface="Calibri" panose="020F0502020204030204" pitchFamily="34" charset="0"/>
                <a:cs typeface="Calibri" panose="020F0502020204030204" pitchFamily="34" charset="0"/>
              </a:rPr>
              <a:t>*Minimally invasive includes laparoscopic or robotic-assisted and via a transabdominal or retroperitoneal approach. Approach depends on surgeon expertise as well as patient and tumor characteristics</a:t>
            </a:r>
            <a:endParaRPr lang="en-US" sz="15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485664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7FEB6-9D31-4759-8252-D277149EC84A}"/>
              </a:ext>
            </a:extLst>
          </p:cNvPr>
          <p:cNvSpPr>
            <a:spLocks noGrp="1"/>
          </p:cNvSpPr>
          <p:nvPr>
            <p:ph type="title"/>
          </p:nvPr>
        </p:nvSpPr>
        <p:spPr>
          <a:xfrm>
            <a:off x="574963" y="365125"/>
            <a:ext cx="10515600" cy="1325563"/>
          </a:xfrm>
        </p:spPr>
        <p:txBody>
          <a:bodyPr>
            <a:normAutofit fontScale="90000"/>
          </a:bodyPr>
          <a:lstStyle/>
          <a:p>
            <a:r>
              <a:rPr lang="en-US" sz="3200" dirty="0"/>
              <a:t>In patients who are appropriate candidates for minimally invasive adrenalectomy does a retroperitoneal compared with a transperitoneal approach change perioperative outcomes?</a:t>
            </a:r>
          </a:p>
        </p:txBody>
      </p:sp>
      <p:sp>
        <p:nvSpPr>
          <p:cNvPr id="3" name="Text Placeholder 2">
            <a:extLst>
              <a:ext uri="{FF2B5EF4-FFF2-40B4-BE49-F238E27FC236}">
                <a16:creationId xmlns:a16="http://schemas.microsoft.com/office/drawing/2014/main" id="{E7127307-086E-4AF9-AB1D-E5CFA537356B}"/>
              </a:ext>
            </a:extLst>
          </p:cNvPr>
          <p:cNvSpPr>
            <a:spLocks noGrp="1"/>
          </p:cNvSpPr>
          <p:nvPr>
            <p:ph type="body" idx="1"/>
          </p:nvPr>
        </p:nvSpPr>
        <p:spPr>
          <a:xfrm>
            <a:off x="692727" y="1801525"/>
            <a:ext cx="11194473" cy="4953001"/>
          </a:xfrm>
        </p:spPr>
        <p:txBody>
          <a:bodyPr>
            <a:normAutofit lnSpcReduction="10000"/>
          </a:bodyPr>
          <a:lstStyle/>
          <a:p>
            <a:r>
              <a:rPr lang="en-US" sz="2900" dirty="0">
                <a:solidFill>
                  <a:srgbClr val="1F3864"/>
                </a:solidFill>
                <a:latin typeface="Calibri" panose="020F0502020204030204" pitchFamily="34" charset="0"/>
                <a:cs typeface="Calibri" panose="020F0502020204030204" pitchFamily="34" charset="0"/>
              </a:rPr>
              <a:t>Data from 3 randomized studies have found the retroperitoneal approach to be associated with lower pain, shorter hospital stay, shorter operative time, and lower blood loss compared to the transperitoneal approach. Overall safety outcomes were similar between approaches. </a:t>
            </a:r>
          </a:p>
          <a:p>
            <a:pPr marL="114300" indent="0">
              <a:buNone/>
            </a:pPr>
            <a:endParaRPr lang="en-US" sz="2900" b="1" i="0" dirty="0">
              <a:solidFill>
                <a:srgbClr val="1F3864"/>
              </a:solidFill>
              <a:effectLst/>
              <a:latin typeface="Calibri" panose="020F0502020204030204" pitchFamily="34" charset="0"/>
              <a:cs typeface="Calibri" panose="020F0502020204030204" pitchFamily="34" charset="0"/>
            </a:endParaRPr>
          </a:p>
          <a:p>
            <a:r>
              <a:rPr lang="en-US" sz="2900" b="1" i="0" dirty="0">
                <a:solidFill>
                  <a:srgbClr val="1F3864"/>
                </a:solidFill>
                <a:effectLst/>
                <a:latin typeface="Calibri" panose="020F0502020204030204" pitchFamily="34" charset="0"/>
                <a:cs typeface="Calibri" panose="020F0502020204030204" pitchFamily="34" charset="0"/>
              </a:rPr>
              <a:t>Recommendation 7.2: We recommend either a retroperitoneal or transperitoneal approach because of similar perioperative outcomes. The choice of approach should be determined by surgeon expertise and guided by tumor and patient characteristics. </a:t>
            </a:r>
          </a:p>
          <a:p>
            <a:r>
              <a:rPr lang="en-US" sz="2900" b="1" i="0" dirty="0">
                <a:solidFill>
                  <a:srgbClr val="1F3864"/>
                </a:solidFill>
                <a:effectLst/>
                <a:latin typeface="Calibri" panose="020F0502020204030204" pitchFamily="34" charset="0"/>
                <a:cs typeface="Calibri" panose="020F0502020204030204" pitchFamily="34" charset="0"/>
              </a:rPr>
              <a:t>Strong recommendation, moderate-quality evidence.</a:t>
            </a:r>
            <a:endParaRPr lang="en-US" sz="2900" b="1" dirty="0">
              <a:solidFill>
                <a:srgbClr val="1F386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584613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7FEB6-9D31-4759-8252-D277149EC84A}"/>
              </a:ext>
            </a:extLst>
          </p:cNvPr>
          <p:cNvSpPr>
            <a:spLocks noGrp="1"/>
          </p:cNvSpPr>
          <p:nvPr>
            <p:ph type="title"/>
          </p:nvPr>
        </p:nvSpPr>
        <p:spPr>
          <a:xfrm>
            <a:off x="408709" y="406688"/>
            <a:ext cx="10515600" cy="1325563"/>
          </a:xfrm>
        </p:spPr>
        <p:txBody>
          <a:bodyPr>
            <a:normAutofit/>
          </a:bodyPr>
          <a:lstStyle/>
          <a:p>
            <a:r>
              <a:rPr lang="en-US" sz="3200" dirty="0"/>
              <a:t>For surgeons performing adrenalectomy, does surgeon volume influence morbidity and mortality?</a:t>
            </a:r>
          </a:p>
        </p:txBody>
      </p:sp>
      <p:sp>
        <p:nvSpPr>
          <p:cNvPr id="3" name="Text Placeholder 2">
            <a:extLst>
              <a:ext uri="{FF2B5EF4-FFF2-40B4-BE49-F238E27FC236}">
                <a16:creationId xmlns:a16="http://schemas.microsoft.com/office/drawing/2014/main" id="{E7127307-086E-4AF9-AB1D-E5CFA537356B}"/>
              </a:ext>
            </a:extLst>
          </p:cNvPr>
          <p:cNvSpPr>
            <a:spLocks noGrp="1"/>
          </p:cNvSpPr>
          <p:nvPr>
            <p:ph type="body" idx="1"/>
          </p:nvPr>
        </p:nvSpPr>
        <p:spPr>
          <a:xfrm>
            <a:off x="408709" y="1732251"/>
            <a:ext cx="11353800" cy="4676236"/>
          </a:xfrm>
        </p:spPr>
        <p:txBody>
          <a:bodyPr>
            <a:normAutofit/>
          </a:bodyPr>
          <a:lstStyle/>
          <a:p>
            <a:r>
              <a:rPr lang="en-US" i="0" dirty="0">
                <a:solidFill>
                  <a:srgbClr val="1F3864"/>
                </a:solidFill>
                <a:effectLst/>
                <a:latin typeface="Guardian TextSans Web"/>
              </a:rPr>
              <a:t>According to one study, 6 or more adrenal resections per year are associated with </a:t>
            </a:r>
            <a:r>
              <a:rPr lang="en-US" dirty="0">
                <a:solidFill>
                  <a:srgbClr val="1F3864"/>
                </a:solidFill>
                <a:latin typeface="Guardian TextSans Web"/>
              </a:rPr>
              <a:t>lower complications, reduced in-hospital mortality, decreased cost, and shorter hospital stay</a:t>
            </a:r>
            <a:endParaRPr lang="en-US" i="0" dirty="0">
              <a:solidFill>
                <a:srgbClr val="1F3864"/>
              </a:solidFill>
              <a:effectLst/>
              <a:latin typeface="Guardian TextSans Web"/>
            </a:endParaRPr>
          </a:p>
          <a:p>
            <a:endParaRPr lang="en-US" b="1" dirty="0">
              <a:solidFill>
                <a:srgbClr val="1F3864"/>
              </a:solidFill>
              <a:latin typeface="Guardian TextSans Web"/>
            </a:endParaRPr>
          </a:p>
          <a:p>
            <a:r>
              <a:rPr lang="en-US" b="1" i="0" dirty="0">
                <a:solidFill>
                  <a:srgbClr val="1F3864"/>
                </a:solidFill>
                <a:effectLst/>
                <a:latin typeface="Guardian TextSans Web"/>
              </a:rPr>
              <a:t>Recommendation 7.3: We recommend that adrenalectomy be preferentially performed by a high-volume adrenal surgeon to optimize outcomes, including lower rates of morbidity and mortality. </a:t>
            </a:r>
          </a:p>
          <a:p>
            <a:r>
              <a:rPr lang="en-US" b="1" i="0" dirty="0">
                <a:solidFill>
                  <a:srgbClr val="1F3864"/>
                </a:solidFill>
                <a:effectLst/>
                <a:latin typeface="Guardian TextSans Web"/>
              </a:rPr>
              <a:t>Strong recommendation, moderate quality evidence.</a:t>
            </a:r>
          </a:p>
          <a:p>
            <a:pPr marL="114300" indent="0">
              <a:buNone/>
            </a:pPr>
            <a:endParaRPr lang="en-US" dirty="0"/>
          </a:p>
        </p:txBody>
      </p:sp>
    </p:spTree>
    <p:extLst>
      <p:ext uri="{BB962C8B-B14F-4D97-AF65-F5344CB8AC3E}">
        <p14:creationId xmlns:p14="http://schemas.microsoft.com/office/powerpoint/2010/main" val="42628122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7FEB6-9D31-4759-8252-D277149EC84A}"/>
              </a:ext>
            </a:extLst>
          </p:cNvPr>
          <p:cNvSpPr>
            <a:spLocks noGrp="1"/>
          </p:cNvSpPr>
          <p:nvPr>
            <p:ph type="title"/>
          </p:nvPr>
        </p:nvSpPr>
        <p:spPr>
          <a:xfrm>
            <a:off x="491836" y="500061"/>
            <a:ext cx="10515600" cy="1325563"/>
          </a:xfrm>
        </p:spPr>
        <p:txBody>
          <a:bodyPr>
            <a:normAutofit fontScale="90000"/>
          </a:bodyPr>
          <a:lstStyle/>
          <a:p>
            <a:r>
              <a:rPr lang="en-US" sz="3200" dirty="0"/>
              <a:t>In patients with adrenal tumors, what is the efficacy of radiofrequency ablation and stereotactic radiation compared with adrenalectomy?</a:t>
            </a:r>
          </a:p>
        </p:txBody>
      </p:sp>
      <p:sp>
        <p:nvSpPr>
          <p:cNvPr id="3" name="Text Placeholder 2">
            <a:extLst>
              <a:ext uri="{FF2B5EF4-FFF2-40B4-BE49-F238E27FC236}">
                <a16:creationId xmlns:a16="http://schemas.microsoft.com/office/drawing/2014/main" id="{E7127307-086E-4AF9-AB1D-E5CFA537356B}"/>
              </a:ext>
            </a:extLst>
          </p:cNvPr>
          <p:cNvSpPr>
            <a:spLocks noGrp="1"/>
          </p:cNvSpPr>
          <p:nvPr>
            <p:ph type="body" idx="1"/>
          </p:nvPr>
        </p:nvSpPr>
        <p:spPr>
          <a:xfrm>
            <a:off x="845127" y="1825625"/>
            <a:ext cx="11125200" cy="5032375"/>
          </a:xfrm>
        </p:spPr>
        <p:txBody>
          <a:bodyPr>
            <a:normAutofit/>
          </a:bodyPr>
          <a:lstStyle/>
          <a:p>
            <a:r>
              <a:rPr lang="en-US" i="0" dirty="0">
                <a:solidFill>
                  <a:srgbClr val="1F3864"/>
                </a:solidFill>
                <a:effectLst/>
                <a:latin typeface="Guardian TextSans Web"/>
              </a:rPr>
              <a:t>Studies evaluating radiofrequency ablation and stereotactic radiation are limited by heterogeneity, small sample si</a:t>
            </a:r>
            <a:r>
              <a:rPr lang="en-US" dirty="0">
                <a:solidFill>
                  <a:srgbClr val="1F3864"/>
                </a:solidFill>
                <a:latin typeface="Guardian TextSans Web"/>
              </a:rPr>
              <a:t>ze, and retrospective nature</a:t>
            </a:r>
            <a:endParaRPr lang="en-US" i="0" dirty="0">
              <a:solidFill>
                <a:srgbClr val="1F3864"/>
              </a:solidFill>
              <a:effectLst/>
              <a:latin typeface="Guardian TextSans Web"/>
            </a:endParaRPr>
          </a:p>
          <a:p>
            <a:pPr marL="114300" indent="0">
              <a:buNone/>
            </a:pPr>
            <a:endParaRPr lang="en-US" b="1" i="0" dirty="0">
              <a:solidFill>
                <a:srgbClr val="1F3864"/>
              </a:solidFill>
              <a:effectLst/>
              <a:latin typeface="Guardian TextSans Web"/>
            </a:endParaRPr>
          </a:p>
          <a:p>
            <a:r>
              <a:rPr lang="en-US" b="1" i="0" dirty="0">
                <a:solidFill>
                  <a:srgbClr val="1F3864"/>
                </a:solidFill>
                <a:effectLst/>
                <a:latin typeface="Guardian TextSans Web"/>
              </a:rPr>
              <a:t>Recommendation 7.4: We conditionally suggest ablation and stereotactic radiation not be used as an alternative to adrenalectomy for patients with adrenal lesions because there are inadequate data to support these modalities. Surgeons should be involved in the decision-making early in the treatment algorithm. </a:t>
            </a:r>
          </a:p>
          <a:p>
            <a:r>
              <a:rPr lang="en-US" b="1" i="0">
                <a:solidFill>
                  <a:srgbClr val="1F3864"/>
                </a:solidFill>
                <a:effectLst/>
                <a:latin typeface="Guardian TextSans Web"/>
              </a:rPr>
              <a:t>Weak </a:t>
            </a:r>
            <a:r>
              <a:rPr lang="en-US" b="1" i="0" dirty="0">
                <a:solidFill>
                  <a:srgbClr val="1F3864"/>
                </a:solidFill>
                <a:effectLst/>
                <a:latin typeface="Guardian TextSans Web"/>
              </a:rPr>
              <a:t>recommendation, low-quality </a:t>
            </a:r>
            <a:r>
              <a:rPr lang="en-US" b="1" i="0">
                <a:solidFill>
                  <a:srgbClr val="1F3864"/>
                </a:solidFill>
                <a:effectLst/>
                <a:latin typeface="Guardian TextSans Web"/>
              </a:rPr>
              <a:t>evidence.</a:t>
            </a:r>
            <a:endParaRPr lang="en-US" b="1" dirty="0">
              <a:solidFill>
                <a:srgbClr val="1F3864"/>
              </a:solidFill>
            </a:endParaRPr>
          </a:p>
        </p:txBody>
      </p:sp>
    </p:spTree>
    <p:extLst>
      <p:ext uri="{BB962C8B-B14F-4D97-AF65-F5344CB8AC3E}">
        <p14:creationId xmlns:p14="http://schemas.microsoft.com/office/powerpoint/2010/main" val="17618176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F869E5F-EDD1-4303-BBFC-F658140CF07E}"/>
              </a:ext>
            </a:extLst>
          </p:cNvPr>
          <p:cNvSpPr/>
          <p:nvPr/>
        </p:nvSpPr>
        <p:spPr>
          <a:xfrm>
            <a:off x="0" y="0"/>
            <a:ext cx="12192000" cy="13509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pic>
        <p:nvPicPr>
          <p:cNvPr id="4" name="Picture 3">
            <a:extLst>
              <a:ext uri="{FF2B5EF4-FFF2-40B4-BE49-F238E27FC236}">
                <a16:creationId xmlns:a16="http://schemas.microsoft.com/office/drawing/2014/main" id="{341EC9C4-1995-4521-B68E-D864F0F98548}"/>
              </a:ext>
            </a:extLst>
          </p:cNvPr>
          <p:cNvPicPr>
            <a:picLocks noChangeAspect="1"/>
          </p:cNvPicPr>
          <p:nvPr/>
        </p:nvPicPr>
        <p:blipFill>
          <a:blip r:embed="rId3"/>
          <a:stretch>
            <a:fillRect/>
          </a:stretch>
        </p:blipFill>
        <p:spPr>
          <a:xfrm>
            <a:off x="3637722" y="970722"/>
            <a:ext cx="4916556" cy="4916556"/>
          </a:xfrm>
          <a:prstGeom prst="rect">
            <a:avLst/>
          </a:prstGeom>
        </p:spPr>
      </p:pic>
    </p:spTree>
    <p:extLst>
      <p:ext uri="{BB962C8B-B14F-4D97-AF65-F5344CB8AC3E}">
        <p14:creationId xmlns:p14="http://schemas.microsoft.com/office/powerpoint/2010/main" val="1929851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5E51B-3358-4D00-A29A-B1BAD14194A2}"/>
              </a:ext>
            </a:extLst>
          </p:cNvPr>
          <p:cNvSpPr>
            <a:spLocks noGrp="1"/>
          </p:cNvSpPr>
          <p:nvPr>
            <p:ph type="title"/>
          </p:nvPr>
        </p:nvSpPr>
        <p:spPr/>
        <p:txBody>
          <a:bodyPr/>
          <a:lstStyle/>
          <a:p>
            <a:r>
              <a:rPr lang="en-US" dirty="0"/>
              <a:t>Select Previously Published Guidelines</a:t>
            </a:r>
          </a:p>
        </p:txBody>
      </p:sp>
      <p:sp>
        <p:nvSpPr>
          <p:cNvPr id="3" name="Text Placeholder 2">
            <a:extLst>
              <a:ext uri="{FF2B5EF4-FFF2-40B4-BE49-F238E27FC236}">
                <a16:creationId xmlns:a16="http://schemas.microsoft.com/office/drawing/2014/main" id="{F92F11E9-E034-4FF4-ABEE-4656C68AF084}"/>
              </a:ext>
            </a:extLst>
          </p:cNvPr>
          <p:cNvSpPr>
            <a:spLocks noGrp="1"/>
          </p:cNvSpPr>
          <p:nvPr>
            <p:ph type="body" idx="1"/>
          </p:nvPr>
        </p:nvSpPr>
        <p:spPr>
          <a:xfrm>
            <a:off x="838200" y="1690688"/>
            <a:ext cx="10515600" cy="4351338"/>
          </a:xfrm>
        </p:spPr>
        <p:txBody>
          <a:bodyPr>
            <a:normAutofit fontScale="77500" lnSpcReduction="20000"/>
          </a:bodyPr>
          <a:lstStyle/>
          <a:p>
            <a:r>
              <a:rPr lang="en-US" dirty="0">
                <a:solidFill>
                  <a:srgbClr val="1F3864"/>
                </a:solidFill>
              </a:rPr>
              <a:t>Stefanidis D, Goldfarb M, Kercher KW, Hope WW, Richardson W, Fanelli RD; Society of Gastrointestinal and Endoscopic Surgeons. SAGES guidelines for minimally invasive treatment of adrenal pathology. Surg </a:t>
            </a:r>
            <a:r>
              <a:rPr lang="en-US" dirty="0" err="1">
                <a:solidFill>
                  <a:srgbClr val="1F3864"/>
                </a:solidFill>
              </a:rPr>
              <a:t>Endosc</a:t>
            </a:r>
            <a:r>
              <a:rPr lang="en-US" dirty="0">
                <a:solidFill>
                  <a:srgbClr val="1F3864"/>
                </a:solidFill>
              </a:rPr>
              <a:t>. 2013 Nov;27(11):3960-80. </a:t>
            </a:r>
            <a:r>
              <a:rPr lang="en-US" dirty="0" err="1">
                <a:solidFill>
                  <a:srgbClr val="1F3864"/>
                </a:solidFill>
              </a:rPr>
              <a:t>doi</a:t>
            </a:r>
            <a:r>
              <a:rPr lang="en-US" dirty="0">
                <a:solidFill>
                  <a:srgbClr val="1F3864"/>
                </a:solidFill>
              </a:rPr>
              <a:t>: 10.1007/s00464-013-3169-z. </a:t>
            </a:r>
            <a:r>
              <a:rPr lang="en-US" dirty="0" err="1">
                <a:solidFill>
                  <a:srgbClr val="1F3864"/>
                </a:solidFill>
              </a:rPr>
              <a:t>Epub</a:t>
            </a:r>
            <a:r>
              <a:rPr lang="en-US" dirty="0">
                <a:solidFill>
                  <a:srgbClr val="1F3864"/>
                </a:solidFill>
              </a:rPr>
              <a:t> 2013 Sep 10. PMID: 24018761.</a:t>
            </a:r>
          </a:p>
          <a:p>
            <a:r>
              <a:rPr lang="en-US" b="0" i="0" dirty="0">
                <a:solidFill>
                  <a:srgbClr val="1F3864"/>
                </a:solidFill>
                <a:effectLst/>
                <a:latin typeface="Guardian TextSans Web"/>
              </a:rPr>
              <a:t>Zeiger MA, Thompson GB, Duh QY, </a:t>
            </a:r>
            <a:r>
              <a:rPr lang="en-US" b="0" i="0" dirty="0" err="1">
                <a:solidFill>
                  <a:srgbClr val="1F3864"/>
                </a:solidFill>
                <a:effectLst/>
                <a:latin typeface="Guardian TextSans Web"/>
              </a:rPr>
              <a:t>Hamrahian</a:t>
            </a:r>
            <a:r>
              <a:rPr lang="en-US" b="0" i="0" dirty="0">
                <a:solidFill>
                  <a:srgbClr val="1F3864"/>
                </a:solidFill>
                <a:effectLst/>
                <a:latin typeface="Guardian TextSans Web"/>
              </a:rPr>
              <a:t> AH, Angelos P, Elaraj D, Fishman E, </a:t>
            </a:r>
            <a:r>
              <a:rPr lang="en-US" b="0" i="0" dirty="0" err="1">
                <a:solidFill>
                  <a:srgbClr val="1F3864"/>
                </a:solidFill>
                <a:effectLst/>
                <a:latin typeface="Guardian TextSans Web"/>
              </a:rPr>
              <a:t>Kharlip</a:t>
            </a:r>
            <a:r>
              <a:rPr lang="en-US" b="0" i="0" dirty="0">
                <a:solidFill>
                  <a:srgbClr val="1F3864"/>
                </a:solidFill>
                <a:effectLst/>
                <a:latin typeface="Guardian TextSans Web"/>
              </a:rPr>
              <a:t> J; American Association of Clinical Endocrinologists; American Association of Endocrine Surgeons. American Association of Clinical Endocrinologists and American Association of Endocrine Surgeons Medical Guidelines for the Management of Adrenal Incidentalomas: executive summary of recommendations. </a:t>
            </a:r>
            <a:r>
              <a:rPr lang="en-US" b="0" i="0" dirty="0" err="1">
                <a:solidFill>
                  <a:srgbClr val="1F3864"/>
                </a:solidFill>
                <a:effectLst/>
                <a:latin typeface="Guardian TextSans Web"/>
              </a:rPr>
              <a:t>Endocr</a:t>
            </a:r>
            <a:r>
              <a:rPr lang="en-US" b="0" i="0" dirty="0">
                <a:solidFill>
                  <a:srgbClr val="1F3864"/>
                </a:solidFill>
                <a:effectLst/>
                <a:latin typeface="Guardian TextSans Web"/>
              </a:rPr>
              <a:t> </a:t>
            </a:r>
            <a:r>
              <a:rPr lang="en-US" b="0" i="0" dirty="0" err="1">
                <a:solidFill>
                  <a:srgbClr val="1F3864"/>
                </a:solidFill>
                <a:effectLst/>
                <a:latin typeface="Guardian TextSans Web"/>
              </a:rPr>
              <a:t>Pract</a:t>
            </a:r>
            <a:r>
              <a:rPr lang="en-US" b="0" i="0" dirty="0">
                <a:solidFill>
                  <a:srgbClr val="1F3864"/>
                </a:solidFill>
                <a:effectLst/>
                <a:latin typeface="Guardian TextSans Web"/>
              </a:rPr>
              <a:t>. 2009 Jul-Aug;15(5):450-3. </a:t>
            </a:r>
            <a:r>
              <a:rPr lang="en-US" b="0" i="0" dirty="0" err="1">
                <a:solidFill>
                  <a:srgbClr val="1F3864"/>
                </a:solidFill>
                <a:effectLst/>
                <a:latin typeface="Guardian TextSans Web"/>
              </a:rPr>
              <a:t>doi</a:t>
            </a:r>
            <a:r>
              <a:rPr lang="en-US" b="0" i="0" dirty="0">
                <a:solidFill>
                  <a:srgbClr val="1F3864"/>
                </a:solidFill>
                <a:effectLst/>
                <a:latin typeface="Guardian TextSans Web"/>
              </a:rPr>
              <a:t>: 10.4158/EP.15.5.450. PMID: 19632968.</a:t>
            </a:r>
            <a:endParaRPr lang="en-US" dirty="0">
              <a:solidFill>
                <a:srgbClr val="1F3864"/>
              </a:solidFill>
              <a:latin typeface="Guardian TextSans Web"/>
            </a:endParaRPr>
          </a:p>
          <a:p>
            <a:r>
              <a:rPr lang="en-US" b="0" i="0" dirty="0">
                <a:solidFill>
                  <a:srgbClr val="1F3864"/>
                </a:solidFill>
                <a:effectLst/>
                <a:latin typeface="Guardian TextSans Web"/>
              </a:rPr>
              <a:t>Fassnacht M, </a:t>
            </a:r>
            <a:r>
              <a:rPr lang="en-US" b="0" i="0" dirty="0" err="1">
                <a:solidFill>
                  <a:srgbClr val="1F3864"/>
                </a:solidFill>
                <a:effectLst/>
                <a:latin typeface="Guardian TextSans Web"/>
              </a:rPr>
              <a:t>Arlt</a:t>
            </a:r>
            <a:r>
              <a:rPr lang="en-US" b="0" i="0" dirty="0">
                <a:solidFill>
                  <a:srgbClr val="1F3864"/>
                </a:solidFill>
                <a:effectLst/>
                <a:latin typeface="Guardian TextSans Web"/>
              </a:rPr>
              <a:t> W, Bancos I, </a:t>
            </a:r>
            <a:r>
              <a:rPr lang="en-US" b="0" i="0" dirty="0" err="1">
                <a:solidFill>
                  <a:srgbClr val="1F3864"/>
                </a:solidFill>
                <a:effectLst/>
                <a:latin typeface="Guardian TextSans Web"/>
              </a:rPr>
              <a:t>Dralle</a:t>
            </a:r>
            <a:r>
              <a:rPr lang="en-US" b="0" i="0" dirty="0">
                <a:solidFill>
                  <a:srgbClr val="1F3864"/>
                </a:solidFill>
                <a:effectLst/>
                <a:latin typeface="Guardian TextSans Web"/>
              </a:rPr>
              <a:t> H, Newell-Price J, </a:t>
            </a:r>
            <a:r>
              <a:rPr lang="en-US" b="0" i="0" dirty="0" err="1">
                <a:solidFill>
                  <a:srgbClr val="1F3864"/>
                </a:solidFill>
                <a:effectLst/>
                <a:latin typeface="Guardian TextSans Web"/>
              </a:rPr>
              <a:t>Sahdev</a:t>
            </a:r>
            <a:r>
              <a:rPr lang="en-US" b="0" i="0" dirty="0">
                <a:solidFill>
                  <a:srgbClr val="1F3864"/>
                </a:solidFill>
                <a:effectLst/>
                <a:latin typeface="Guardian TextSans Web"/>
              </a:rPr>
              <a:t> A, </a:t>
            </a:r>
            <a:r>
              <a:rPr lang="en-US" b="0" i="0" dirty="0" err="1">
                <a:solidFill>
                  <a:srgbClr val="1F3864"/>
                </a:solidFill>
                <a:effectLst/>
                <a:latin typeface="Guardian TextSans Web"/>
              </a:rPr>
              <a:t>Tabarin</a:t>
            </a:r>
            <a:r>
              <a:rPr lang="en-US" b="0" i="0" dirty="0">
                <a:solidFill>
                  <a:srgbClr val="1F3864"/>
                </a:solidFill>
                <a:effectLst/>
                <a:latin typeface="Guardian TextSans Web"/>
              </a:rPr>
              <a:t> A, Terzolo M, </a:t>
            </a:r>
            <a:r>
              <a:rPr lang="en-US" b="0" i="0" dirty="0" err="1">
                <a:solidFill>
                  <a:srgbClr val="1F3864"/>
                </a:solidFill>
                <a:effectLst/>
                <a:latin typeface="Guardian TextSans Web"/>
              </a:rPr>
              <a:t>Tsagarakis</a:t>
            </a:r>
            <a:r>
              <a:rPr lang="en-US" b="0" i="0" dirty="0">
                <a:solidFill>
                  <a:srgbClr val="1F3864"/>
                </a:solidFill>
                <a:effectLst/>
                <a:latin typeface="Guardian TextSans Web"/>
              </a:rPr>
              <a:t> S, Dekkers OM. Management of adrenal incidentalomas: European Society of Endocrinology Clinical Practice Guideline in collaboration with the European Network for the Study of Adrenal Tumors. </a:t>
            </a:r>
            <a:r>
              <a:rPr lang="en-US" b="0" i="0" dirty="0" err="1">
                <a:solidFill>
                  <a:srgbClr val="1F3864"/>
                </a:solidFill>
                <a:effectLst/>
                <a:latin typeface="Guardian TextSans Web"/>
              </a:rPr>
              <a:t>Eur</a:t>
            </a:r>
            <a:r>
              <a:rPr lang="en-US" b="0" i="0" dirty="0">
                <a:solidFill>
                  <a:srgbClr val="1F3864"/>
                </a:solidFill>
                <a:effectLst/>
                <a:latin typeface="Guardian TextSans Web"/>
              </a:rPr>
              <a:t> J Endocrinol. 2016 Aug;175(2):G1-G34. </a:t>
            </a:r>
            <a:r>
              <a:rPr lang="en-US" b="0" i="0" dirty="0" err="1">
                <a:solidFill>
                  <a:srgbClr val="1F3864"/>
                </a:solidFill>
                <a:effectLst/>
                <a:latin typeface="Guardian TextSans Web"/>
              </a:rPr>
              <a:t>doi</a:t>
            </a:r>
            <a:r>
              <a:rPr lang="en-US" b="0" i="0" dirty="0">
                <a:solidFill>
                  <a:srgbClr val="1F3864"/>
                </a:solidFill>
                <a:effectLst/>
                <a:latin typeface="Guardian TextSans Web"/>
              </a:rPr>
              <a:t>: 10.1530/EJE-16-0467. PMID: 27390021.</a:t>
            </a:r>
            <a:endParaRPr lang="en-US" dirty="0">
              <a:solidFill>
                <a:srgbClr val="1F3864"/>
              </a:solidFill>
              <a:highlight>
                <a:srgbClr val="FFFF00"/>
              </a:highlight>
            </a:endParaRPr>
          </a:p>
        </p:txBody>
      </p:sp>
    </p:spTree>
    <p:extLst>
      <p:ext uri="{BB962C8B-B14F-4D97-AF65-F5344CB8AC3E}">
        <p14:creationId xmlns:p14="http://schemas.microsoft.com/office/powerpoint/2010/main" val="3530279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D2393-920A-4ABD-ABED-C6BF74959860}"/>
              </a:ext>
            </a:extLst>
          </p:cNvPr>
          <p:cNvSpPr>
            <a:spLocks noGrp="1"/>
          </p:cNvSpPr>
          <p:nvPr>
            <p:ph type="title"/>
          </p:nvPr>
        </p:nvSpPr>
        <p:spPr/>
        <p:txBody>
          <a:bodyPr/>
          <a:lstStyle/>
          <a:p>
            <a:r>
              <a:rPr lang="en-US" dirty="0"/>
              <a:t>Why Create a New Set of Guidelines?</a:t>
            </a:r>
          </a:p>
        </p:txBody>
      </p:sp>
      <p:sp>
        <p:nvSpPr>
          <p:cNvPr id="3" name="Text Placeholder 2">
            <a:extLst>
              <a:ext uri="{FF2B5EF4-FFF2-40B4-BE49-F238E27FC236}">
                <a16:creationId xmlns:a16="http://schemas.microsoft.com/office/drawing/2014/main" id="{C08A3A5B-ACFD-41ED-A6BB-27F9C63E4659}"/>
              </a:ext>
            </a:extLst>
          </p:cNvPr>
          <p:cNvSpPr>
            <a:spLocks noGrp="1"/>
          </p:cNvSpPr>
          <p:nvPr>
            <p:ph type="body" idx="1"/>
          </p:nvPr>
        </p:nvSpPr>
        <p:spPr>
          <a:xfrm>
            <a:off x="838200" y="1690688"/>
            <a:ext cx="10515600" cy="4351338"/>
          </a:xfrm>
        </p:spPr>
        <p:txBody>
          <a:bodyPr>
            <a:normAutofit/>
          </a:bodyPr>
          <a:lstStyle/>
          <a:p>
            <a:r>
              <a:rPr lang="en-US" sz="3200" dirty="0"/>
              <a:t>Surgical treatment of adrenal disease has undergone extensive change over the past 2 decades (improved imaging, minimally invasive techniques, etc.)</a:t>
            </a:r>
          </a:p>
          <a:p>
            <a:r>
              <a:rPr lang="en-US" sz="3200" dirty="0"/>
              <a:t>Efforts to standardize the approach to diagnosis, treatment, and surveillance are valuable</a:t>
            </a:r>
          </a:p>
          <a:p>
            <a:r>
              <a:rPr lang="en-US" sz="3200" dirty="0"/>
              <a:t>Increased use of minimally invasive, robotic, and retroperitoneal approaches to adrenalectomy has resulted in new data comparing various approaches</a:t>
            </a:r>
          </a:p>
        </p:txBody>
      </p:sp>
    </p:spTree>
    <p:extLst>
      <p:ext uri="{BB962C8B-B14F-4D97-AF65-F5344CB8AC3E}">
        <p14:creationId xmlns:p14="http://schemas.microsoft.com/office/powerpoint/2010/main" val="1415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B320A-9C38-4B2F-8681-40F5C033CB65}"/>
              </a:ext>
            </a:extLst>
          </p:cNvPr>
          <p:cNvSpPr>
            <a:spLocks noGrp="1"/>
          </p:cNvSpPr>
          <p:nvPr>
            <p:ph type="title"/>
          </p:nvPr>
        </p:nvSpPr>
        <p:spPr/>
        <p:txBody>
          <a:bodyPr/>
          <a:lstStyle/>
          <a:p>
            <a:r>
              <a:rPr lang="en-US" dirty="0"/>
              <a:t>Goals of the AAES Guidelines</a:t>
            </a:r>
          </a:p>
        </p:txBody>
      </p:sp>
      <p:sp>
        <p:nvSpPr>
          <p:cNvPr id="3" name="Text Placeholder 2">
            <a:extLst>
              <a:ext uri="{FF2B5EF4-FFF2-40B4-BE49-F238E27FC236}">
                <a16:creationId xmlns:a16="http://schemas.microsoft.com/office/drawing/2014/main" id="{C54EBB55-8E81-400F-ACEF-39614AA2AEBF}"/>
              </a:ext>
            </a:extLst>
          </p:cNvPr>
          <p:cNvSpPr>
            <a:spLocks noGrp="1"/>
          </p:cNvSpPr>
          <p:nvPr>
            <p:ph type="body" idx="1"/>
          </p:nvPr>
        </p:nvSpPr>
        <p:spPr>
          <a:xfrm>
            <a:off x="838200" y="1506311"/>
            <a:ext cx="10515600" cy="4351338"/>
          </a:xfrm>
        </p:spPr>
        <p:txBody>
          <a:bodyPr>
            <a:normAutofit lnSpcReduction="10000"/>
          </a:bodyPr>
          <a:lstStyle/>
          <a:p>
            <a:r>
              <a:rPr lang="en-US" dirty="0"/>
              <a:t>Provide caregivers with a background understanding of the epidemiology and pathogenesis of adrenal tumors</a:t>
            </a:r>
          </a:p>
          <a:p>
            <a:r>
              <a:rPr lang="en-US" dirty="0"/>
              <a:t>Outline the approach for imaging and functional evaluation of adrenal tumors</a:t>
            </a:r>
          </a:p>
          <a:p>
            <a:r>
              <a:rPr lang="en-US" dirty="0"/>
              <a:t>Detail the pre- and intra-operative management of various adrenal tumors based on functional status and concern for malignancy</a:t>
            </a:r>
          </a:p>
          <a:p>
            <a:r>
              <a:rPr lang="en-US" dirty="0"/>
              <a:t>Delineate methods for safe and effective postoperative management and any needed adjuvant therapy</a:t>
            </a:r>
          </a:p>
          <a:p>
            <a:r>
              <a:rPr lang="en-US" dirty="0"/>
              <a:t>Summarize the existing data and highlight areas of uncertainty regarding optimal operative approach</a:t>
            </a:r>
          </a:p>
        </p:txBody>
      </p:sp>
    </p:spTree>
    <p:extLst>
      <p:ext uri="{BB962C8B-B14F-4D97-AF65-F5344CB8AC3E}">
        <p14:creationId xmlns:p14="http://schemas.microsoft.com/office/powerpoint/2010/main" val="3905844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6F316-6BE7-4ED4-A90F-0B59DE50E62A}"/>
              </a:ext>
            </a:extLst>
          </p:cNvPr>
          <p:cNvSpPr>
            <a:spLocks noGrp="1"/>
          </p:cNvSpPr>
          <p:nvPr>
            <p:ph type="title"/>
          </p:nvPr>
        </p:nvSpPr>
        <p:spPr/>
        <p:txBody>
          <a:bodyPr>
            <a:normAutofit/>
          </a:bodyPr>
          <a:lstStyle/>
          <a:p>
            <a:r>
              <a:rPr lang="en-US" sz="3600" dirty="0"/>
              <a:t>Grading of Recommendations, Assessment, Development and Evaluation (GRADE) methodology</a:t>
            </a:r>
          </a:p>
        </p:txBody>
      </p:sp>
      <p:sp>
        <p:nvSpPr>
          <p:cNvPr id="3" name="Text Placeholder 2">
            <a:extLst>
              <a:ext uri="{FF2B5EF4-FFF2-40B4-BE49-F238E27FC236}">
                <a16:creationId xmlns:a16="http://schemas.microsoft.com/office/drawing/2014/main" id="{C0136EEB-70F1-479F-9C55-99C61EB50F94}"/>
              </a:ext>
            </a:extLst>
          </p:cNvPr>
          <p:cNvSpPr>
            <a:spLocks noGrp="1"/>
          </p:cNvSpPr>
          <p:nvPr>
            <p:ph type="body" idx="1"/>
          </p:nvPr>
        </p:nvSpPr>
        <p:spPr/>
        <p:txBody>
          <a:bodyPr/>
          <a:lstStyle/>
          <a:p>
            <a:pPr>
              <a:buFont typeface="Arial" panose="020B0604020202020204" pitchFamily="34" charset="0"/>
              <a:buNone/>
            </a:pPr>
            <a:r>
              <a:rPr lang="en-US" altLang="en-US" b="1" u="sng" dirty="0">
                <a:ea typeface="ＭＳ Ｐゴシック" panose="020B0600070205080204" pitchFamily="34" charset="-128"/>
              </a:rPr>
              <a:t>GRADE certainty ratings</a:t>
            </a:r>
          </a:p>
          <a:p>
            <a:pPr>
              <a:buFont typeface="Arial" panose="020B0604020202020204" pitchFamily="34" charset="0"/>
              <a:buChar char="•"/>
            </a:pPr>
            <a:r>
              <a:rPr lang="en-US" altLang="en-US" dirty="0">
                <a:ea typeface="ＭＳ Ｐゴシック" panose="020B0600070205080204" pitchFamily="34" charset="-128"/>
              </a:rPr>
              <a:t>Very low – The true effect is probably markedly different from the estimate effect</a:t>
            </a:r>
          </a:p>
          <a:p>
            <a:pPr>
              <a:buFont typeface="Arial" panose="020B0604020202020204" pitchFamily="34" charset="0"/>
              <a:buChar char="•"/>
            </a:pPr>
            <a:r>
              <a:rPr lang="en-US" altLang="en-US" dirty="0">
                <a:ea typeface="ＭＳ Ｐゴシック" panose="020B0600070205080204" pitchFamily="34" charset="-128"/>
              </a:rPr>
              <a:t>Low – The true effect might be markedly different from the estimated effect</a:t>
            </a:r>
          </a:p>
          <a:p>
            <a:pPr>
              <a:buFont typeface="Arial" panose="020B0604020202020204" pitchFamily="34" charset="0"/>
              <a:buChar char="•"/>
            </a:pPr>
            <a:r>
              <a:rPr lang="en-US" altLang="en-US" dirty="0">
                <a:ea typeface="ＭＳ Ｐゴシック" panose="020B0600070205080204" pitchFamily="34" charset="-128"/>
              </a:rPr>
              <a:t>Moderate – The authors believe that the true effect is probably close to the estimated effect</a:t>
            </a:r>
          </a:p>
          <a:p>
            <a:pPr>
              <a:buFont typeface="Arial" panose="020B0604020202020204" pitchFamily="34" charset="0"/>
              <a:buChar char="•"/>
            </a:pPr>
            <a:r>
              <a:rPr lang="en-US" altLang="en-US" dirty="0">
                <a:ea typeface="ＭＳ Ｐゴシック" panose="020B0600070205080204" pitchFamily="34" charset="-128"/>
              </a:rPr>
              <a:t>High – The authors have a lot of confidence that the true effect is similar to the estimated effect</a:t>
            </a:r>
          </a:p>
        </p:txBody>
      </p:sp>
    </p:spTree>
    <p:extLst>
      <p:ext uri="{BB962C8B-B14F-4D97-AF65-F5344CB8AC3E}">
        <p14:creationId xmlns:p14="http://schemas.microsoft.com/office/powerpoint/2010/main" val="2880553091"/>
      </p:ext>
    </p:extLst>
  </p:cSld>
  <p:clrMapOvr>
    <a:masterClrMapping/>
  </p:clrMapOvr>
</p:sld>
</file>

<file path=ppt/theme/theme1.xml><?xml version="1.0" encoding="utf-8"?>
<a:theme xmlns:a="http://schemas.openxmlformats.org/drawingml/2006/main" name="Office Theme">
  <a:themeElements>
    <a:clrScheme name="Custom 3">
      <a:dk1>
        <a:srgbClr val="1F3864"/>
      </a:dk1>
      <a:lt1>
        <a:srgbClr val="FFFFFF"/>
      </a:lt1>
      <a:dk2>
        <a:srgbClr val="2F5496"/>
      </a:dk2>
      <a:lt2>
        <a:srgbClr val="2F5496"/>
      </a:lt2>
      <a:accent1>
        <a:srgbClr val="2F5496"/>
      </a:accent1>
      <a:accent2>
        <a:srgbClr val="8EAADB"/>
      </a:accent2>
      <a:accent3>
        <a:srgbClr val="B4C6E7"/>
      </a:accent3>
      <a:accent4>
        <a:srgbClr val="D9E2F3"/>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9FF12398C2EDC4890327306F345F49B" ma:contentTypeVersion="18" ma:contentTypeDescription="Create a new document." ma:contentTypeScope="" ma:versionID="69fb6f5d94b1a9a1eb199c470f2d2057">
  <xsd:schema xmlns:xsd="http://www.w3.org/2001/XMLSchema" xmlns:xs="http://www.w3.org/2001/XMLSchema" xmlns:p="http://schemas.microsoft.com/office/2006/metadata/properties" xmlns:ns2="483ddff2-9b2b-4368-b8cd-378ac60c41e5" xmlns:ns3="1b025fb2-31e4-4d82-b6d1-257967269871" targetNamespace="http://schemas.microsoft.com/office/2006/metadata/properties" ma:root="true" ma:fieldsID="0ec7ffecf2db2b427a5a7f55cca7c720" ns2:_="" ns3:_="">
    <xsd:import namespace="483ddff2-9b2b-4368-b8cd-378ac60c41e5"/>
    <xsd:import namespace="1b025fb2-31e4-4d82-b6d1-257967269871"/>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2:SharedWithUsers" minOccurs="0"/>
                <xsd:element ref="ns2: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3ddff2-9b2b-4368-b8cd-378ac60c41e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39be6f66-3e0c-428f-969d-6094a384d721}" ma:internalName="TaxCatchAll" ma:showField="CatchAllData" ma:web="483ddff2-9b2b-4368-b8cd-378ac60c41e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b025fb2-31e4-4d82-b6d1-25796726987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MediaLengthInSeconds" ma:hidden="true"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982455f3-2cb7-495f-aa72-87a21e17d25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1B295EE-988F-4D30-B2AD-E74EFC79D718}"/>
</file>

<file path=customXml/itemProps2.xml><?xml version="1.0" encoding="utf-8"?>
<ds:datastoreItem xmlns:ds="http://schemas.openxmlformats.org/officeDocument/2006/customXml" ds:itemID="{BB130F48-B2DA-46BA-884B-31FB846307E3}"/>
</file>

<file path=customXml/itemProps3.xml><?xml version="1.0" encoding="utf-8"?>
<ds:datastoreItem xmlns:ds="http://schemas.openxmlformats.org/officeDocument/2006/customXml" ds:itemID="{BE623AE2-8DA2-48B7-89E7-3B364341595A}"/>
</file>

<file path=docProps/app.xml><?xml version="1.0" encoding="utf-8"?>
<Properties xmlns="http://schemas.openxmlformats.org/officeDocument/2006/extended-properties" xmlns:vt="http://schemas.openxmlformats.org/officeDocument/2006/docPropsVTypes">
  <TotalTime>3561</TotalTime>
  <Words>4612</Words>
  <Application>Microsoft Office PowerPoint</Application>
  <PresentationFormat>Widescreen</PresentationFormat>
  <Paragraphs>360</Paragraphs>
  <Slides>56</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56</vt:i4>
      </vt:variant>
    </vt:vector>
  </HeadingPairs>
  <TitlesOfParts>
    <vt:vector size="62" baseType="lpstr">
      <vt:lpstr>ＭＳ Ｐゴシック</vt:lpstr>
      <vt:lpstr>Arial</vt:lpstr>
      <vt:lpstr>Calibri</vt:lpstr>
      <vt:lpstr>Courier New</vt:lpstr>
      <vt:lpstr>Guardian TextSans Web</vt:lpstr>
      <vt:lpstr>Office Theme</vt:lpstr>
      <vt:lpstr>American Association of Endocrine Surgeons Guidelines for Adrenalectomy</vt:lpstr>
      <vt:lpstr>AAES Guidelines and Emerging Therapeutics Committee – Adrenal Guidelines Workgroup 2024</vt:lpstr>
      <vt:lpstr>AAES Adrenalectomy Guidelines</vt:lpstr>
      <vt:lpstr>Authors of the AAES Guidelines for Adrenalectomy</vt:lpstr>
      <vt:lpstr>Guideline Author Disclosures</vt:lpstr>
      <vt:lpstr>Select Previously Published Guidelines</vt:lpstr>
      <vt:lpstr>Why Create a New Set of Guidelines?</vt:lpstr>
      <vt:lpstr>Goals of the AAES Guidelines</vt:lpstr>
      <vt:lpstr>Grading of Recommendations, Assessment, Development and Evaluation (GRADE) methodology</vt:lpstr>
      <vt:lpstr>American College of Physicians Grading</vt:lpstr>
      <vt:lpstr>Incidentalomas, Myelolipomas, and Cysts </vt:lpstr>
      <vt:lpstr>Adrenal Incidentaloma</vt:lpstr>
      <vt:lpstr>PowerPoint Presentation</vt:lpstr>
      <vt:lpstr>Recommendation 1.2</vt:lpstr>
      <vt:lpstr>Recommendation 1.3</vt:lpstr>
      <vt:lpstr>Recommendation 1.4: Surveillance of Incidentalomas</vt:lpstr>
      <vt:lpstr>Recommendation 1.5: Myelolipoma &amp; Cysts</vt:lpstr>
      <vt:lpstr>Primary Aldosteronism </vt:lpstr>
      <vt:lpstr>In patients with primary aldosteronism (PA), does adrenalectomy compared with mineralocorticoid antagonist therapy alone improve related comorbidities and mortality?</vt:lpstr>
      <vt:lpstr>In patients with PA and cross-sectional imaging consistent with a unilateral adenoma, does preoperative adrenal venous sampling increase the likelihood of a clinical or biochemical cure? </vt:lpstr>
      <vt:lpstr>In patients with PA due to unilateral disease, does laparoscopic adrenalectomy improve health-related quality of life and/or reduce health care-related costs compared with medical management? </vt:lpstr>
      <vt:lpstr>Hypercortisolism </vt:lpstr>
      <vt:lpstr>Mild Autonomous Cortisol Secretion</vt:lpstr>
      <vt:lpstr>MACS</vt:lpstr>
      <vt:lpstr>Bilateral ACTH-Independent Cushing Syndrome</vt:lpstr>
      <vt:lpstr>Bilateral Macronodular Hyperplasia </vt:lpstr>
      <vt:lpstr>ACTH-Dependent Hypercortisolism</vt:lpstr>
      <vt:lpstr>ACTH-Dependent Hypercortisolism</vt:lpstr>
      <vt:lpstr>Postoperative Adrenal Insufficiency</vt:lpstr>
      <vt:lpstr>Adrenocortical Carcinoma </vt:lpstr>
      <vt:lpstr>Adrenalectomy: Volume – Outcomes Relationship</vt:lpstr>
      <vt:lpstr>In patients with ACC without evidence of distant metastatic disease at diagnosis, does operative technique affect survival?</vt:lpstr>
      <vt:lpstr>In patients with ACC and systemic disease at diagnosis, does resection of the primary tumor improve survival?</vt:lpstr>
      <vt:lpstr>In patients with advanced ACC, what is the role of neoadjuvant therapy followed by resection vs surgery with or without adjuvant therapy?</vt:lpstr>
      <vt:lpstr>Metastasis To The Adrenal Gland </vt:lpstr>
      <vt:lpstr>In patients with an adrenal mass, does history of an extra-adrenal malignancy influence the hormonal evaluation?</vt:lpstr>
      <vt:lpstr>In a patient with a history of an extra-adrenal malignancy and an adrenal mass, when is image-guided needle biopsy recommended?</vt:lpstr>
      <vt:lpstr>In patients with an adrenal metastasis, does resection improve survival compared with systemic therapy alone?</vt:lpstr>
      <vt:lpstr>Pheochromocytoma and Paraganglioma </vt:lpstr>
      <vt:lpstr>Pheochromocytoma and Paraganglioma (PPGL)</vt:lpstr>
      <vt:lpstr>Pheochromocytoma and Paraganglioma</vt:lpstr>
      <vt:lpstr>Pheochromocytoma and Paraganglioma</vt:lpstr>
      <vt:lpstr>Preoperative Blockade </vt:lpstr>
      <vt:lpstr>Genetic Testing</vt:lpstr>
      <vt:lpstr>Partial or Cortical Sparing Adrenalectomy</vt:lpstr>
      <vt:lpstr>Partial or Cortical Sparing Adrenalectomy</vt:lpstr>
      <vt:lpstr>Malignant Pheochromocytoma and Paraganglioma</vt:lpstr>
      <vt:lpstr>Malignant Pheochromocytoma and Paraganglioma</vt:lpstr>
      <vt:lpstr>Technical Aspects of Adrenalectomy </vt:lpstr>
      <vt:lpstr>In patients undergoing adrenalectomy, what is the benefit of minimally invasive surgery compared with open surgery on perioperative outcomes?</vt:lpstr>
      <vt:lpstr>In patients undergoing adrenalectomy, what is the benefit of minimally invasive surgery compared with open surgery on perioperative outcomes?</vt:lpstr>
      <vt:lpstr>In patients undergoing adrenalectomy, what is the benefit of minimally invasive surgery compared with open surgery on perioperative outcomes?</vt:lpstr>
      <vt:lpstr>In patients who are appropriate candidates for minimally invasive adrenalectomy does a retroperitoneal compared with a transperitoneal approach change perioperative outcomes?</vt:lpstr>
      <vt:lpstr>For surgeons performing adrenalectomy, does surgeon volume influence morbidity and mortality?</vt:lpstr>
      <vt:lpstr>In patients with adrenal tumors, what is the efficacy of radiofrequency ablation and stereotactic radiation compared with adrenalectomy?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Physics and Principles of Ultrasound</dc:title>
  <dc:creator>Miller, Barbra</dc:creator>
  <cp:lastModifiedBy>Miller, Barbra</cp:lastModifiedBy>
  <cp:revision>49</cp:revision>
  <dcterms:created xsi:type="dcterms:W3CDTF">2022-01-19T12:52:06Z</dcterms:created>
  <dcterms:modified xsi:type="dcterms:W3CDTF">2024-04-07T22:11:29Z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0x01010019FF12398C2EDC4890327306F345F49B</vt:lpwstr>
  </property>
  <property fmtid="{D5CDD505-2E9C-101B-9397-08002B2CF9AE}" pid="3" name="_dlc_DocIdItemGuid">
    <vt:lpwstr>0a7572dd-2d4c-4232-afc4-8bb9efe5a3b4</vt:lpwstr>
  </property>
</Properties>
</file>